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338" r:id="rId2"/>
    <p:sldId id="375" r:id="rId3"/>
    <p:sldId id="398" r:id="rId4"/>
    <p:sldId id="376" r:id="rId5"/>
    <p:sldId id="382" r:id="rId6"/>
    <p:sldId id="381" r:id="rId7"/>
    <p:sldId id="386" r:id="rId8"/>
    <p:sldId id="435" r:id="rId9"/>
    <p:sldId id="387" r:id="rId10"/>
    <p:sldId id="392" r:id="rId11"/>
    <p:sldId id="393" r:id="rId12"/>
    <p:sldId id="434" r:id="rId13"/>
    <p:sldId id="395" r:id="rId14"/>
    <p:sldId id="399" r:id="rId15"/>
    <p:sldId id="396" r:id="rId16"/>
    <p:sldId id="397" r:id="rId17"/>
    <p:sldId id="436" r:id="rId18"/>
    <p:sldId id="400" r:id="rId19"/>
    <p:sldId id="401" r:id="rId20"/>
    <p:sldId id="402" r:id="rId21"/>
    <p:sldId id="403" r:id="rId22"/>
    <p:sldId id="404" r:id="rId23"/>
    <p:sldId id="406" r:id="rId24"/>
    <p:sldId id="437" r:id="rId25"/>
    <p:sldId id="407" r:id="rId26"/>
    <p:sldId id="408" r:id="rId27"/>
    <p:sldId id="409" r:id="rId28"/>
    <p:sldId id="438" r:id="rId29"/>
    <p:sldId id="412" r:id="rId30"/>
    <p:sldId id="414" r:id="rId31"/>
    <p:sldId id="413" r:id="rId32"/>
    <p:sldId id="415" r:id="rId33"/>
    <p:sldId id="416" r:id="rId34"/>
    <p:sldId id="417" r:id="rId35"/>
    <p:sldId id="418" r:id="rId36"/>
    <p:sldId id="419" r:id="rId37"/>
    <p:sldId id="439" r:id="rId38"/>
    <p:sldId id="425" r:id="rId39"/>
    <p:sldId id="429" r:id="rId40"/>
    <p:sldId id="428" r:id="rId41"/>
    <p:sldId id="440" r:id="rId42"/>
    <p:sldId id="420" r:id="rId43"/>
    <p:sldId id="421" r:id="rId44"/>
    <p:sldId id="422" r:id="rId4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ijl, gemiddeld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92" d="100"/>
          <a:sy n="92" d="100"/>
        </p:scale>
        <p:origin x="402" y="90"/>
      </p:cViewPr>
      <p:guideLst/>
    </p:cSldViewPr>
  </p:slideViewPr>
  <p:notesTextViewPr>
    <p:cViewPr>
      <p:scale>
        <a:sx n="150" d="100"/>
        <a:sy n="150" d="100"/>
      </p:scale>
      <p:origin x="0" y="0"/>
    </p:cViewPr>
  </p:notesTextViewPr>
  <p:sorterViewPr>
    <p:cViewPr>
      <p:scale>
        <a:sx n="100" d="100"/>
        <a:sy n="100" d="100"/>
      </p:scale>
      <p:origin x="0" y="-1584"/>
    </p:cViewPr>
  </p:sorter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601D1-06E2-4E3B-B380-0EA5476D3AD4}" type="datetimeFigureOut">
              <a:rPr lang="nl-NL" smtClean="0"/>
              <a:t>11-1-2015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333C8-B77B-4CE7-A0D9-5D292CB9FA6E}" type="slidenum">
              <a:rPr lang="nl-NL" smtClean="0"/>
              <a:t>‹nr.›</a:t>
            </a:fld>
            <a:endParaRPr lang="nl-NL"/>
          </a:p>
        </p:txBody>
      </p:sp>
    </p:spTree>
    <p:extLst>
      <p:ext uri="{BB962C8B-B14F-4D97-AF65-F5344CB8AC3E}">
        <p14:creationId xmlns:p14="http://schemas.microsoft.com/office/powerpoint/2010/main" val="1781198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600" dirty="0" smtClean="0">
                <a:latin typeface="Verdana" panose="020B0604030504040204" pitchFamily="34" charset="0"/>
                <a:ea typeface="Verdana" panose="020B0604030504040204" pitchFamily="34" charset="0"/>
                <a:cs typeface="Verdana" panose="020B0604030504040204" pitchFamily="34" charset="0"/>
              </a:rPr>
              <a:t>.</a:t>
            </a:r>
            <a:endParaRPr lang="nl-NL" sz="1600" dirty="0">
              <a:latin typeface="Verdana" panose="020B0604030504040204" pitchFamily="34" charset="0"/>
              <a:ea typeface="Verdana" panose="020B0604030504040204" pitchFamily="34" charset="0"/>
              <a:cs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t>1</a:t>
            </a:fld>
            <a:endParaRPr lang="nl-NL"/>
          </a:p>
        </p:txBody>
      </p:sp>
    </p:spTree>
    <p:extLst>
      <p:ext uri="{BB962C8B-B14F-4D97-AF65-F5344CB8AC3E}">
        <p14:creationId xmlns:p14="http://schemas.microsoft.com/office/powerpoint/2010/main" val="4018205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10</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817135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50"/>
            <a:ext cx="5486400" cy="4402256"/>
          </a:xfrm>
        </p:spPr>
        <p:txBody>
          <a:bodyPr/>
          <a:lstStyle/>
          <a:p>
            <a:endParaRPr lang="nl-NL" sz="1600" dirty="0">
              <a:latin typeface="Verdana" panose="020B0604030504040204" pitchFamily="34" charset="0"/>
              <a:ea typeface="Verdana" panose="020B0604030504040204" pitchFamily="34" charset="0"/>
              <a:cs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11</a:t>
            </a:fld>
            <a:endParaRPr lang="nl-NL"/>
          </a:p>
        </p:txBody>
      </p:sp>
    </p:spTree>
    <p:extLst>
      <p:ext uri="{BB962C8B-B14F-4D97-AF65-F5344CB8AC3E}">
        <p14:creationId xmlns:p14="http://schemas.microsoft.com/office/powerpoint/2010/main" val="3588143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12</a:t>
            </a:fld>
            <a:endParaRPr lang="nl-NL"/>
          </a:p>
        </p:txBody>
      </p:sp>
    </p:spTree>
    <p:extLst>
      <p:ext uri="{BB962C8B-B14F-4D97-AF65-F5344CB8AC3E}">
        <p14:creationId xmlns:p14="http://schemas.microsoft.com/office/powerpoint/2010/main" val="355804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13</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457258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14</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602397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15</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701835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4" name="Tijdelijke aanduiding voor dianummer 3"/>
          <p:cNvSpPr>
            <a:spLocks noGrp="1"/>
          </p:cNvSpPr>
          <p:nvPr>
            <p:ph type="sldNum" sz="quarter" idx="10"/>
          </p:nvPr>
        </p:nvSpPr>
        <p:spPr/>
        <p:txBody>
          <a:bodyPr/>
          <a:lstStyle/>
          <a:p>
            <a:fld id="{614333C8-B77B-4CE7-A0D9-5D292CB9FA6E}" type="slidenum">
              <a:rPr lang="nl-NL" smtClean="0"/>
              <a:t>16</a:t>
            </a:fld>
            <a:endParaRPr lang="nl-NL"/>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547172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17</a:t>
            </a:fld>
            <a:endParaRPr lang="nl-NL"/>
          </a:p>
        </p:txBody>
      </p:sp>
    </p:spTree>
    <p:extLst>
      <p:ext uri="{BB962C8B-B14F-4D97-AF65-F5344CB8AC3E}">
        <p14:creationId xmlns:p14="http://schemas.microsoft.com/office/powerpoint/2010/main" val="3380386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18</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1193349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19</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02876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37116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20</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0960010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21</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370355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22</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8585738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23</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792410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24</a:t>
            </a:fld>
            <a:endParaRPr lang="nl-NL"/>
          </a:p>
        </p:txBody>
      </p:sp>
    </p:spTree>
    <p:extLst>
      <p:ext uri="{BB962C8B-B14F-4D97-AF65-F5344CB8AC3E}">
        <p14:creationId xmlns:p14="http://schemas.microsoft.com/office/powerpoint/2010/main" val="13726465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25</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448912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3" name="Tijdelijke aanduiding voor notities 2"/>
          <p:cNvSpPr>
            <a:spLocks noGrp="1"/>
          </p:cNvSpPr>
          <p:nvPr>
            <p:ph type="body" idx="1"/>
          </p:nvPr>
        </p:nvSpPr>
        <p:spPr>
          <a:xfrm>
            <a:off x="685799" y="3684895"/>
            <a:ext cx="5674057" cy="5281683"/>
          </a:xfrm>
        </p:spPr>
        <p:txBody>
          <a:bodyPr/>
          <a:lstStyle/>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26</a:t>
            </a:fld>
            <a:endParaRPr lang="nl-NL">
              <a:solidFill>
                <a:prstClr val="black"/>
              </a:solidFill>
            </a:endParaRPr>
          </a:p>
        </p:txBody>
      </p:sp>
    </p:spTree>
    <p:extLst>
      <p:ext uri="{BB962C8B-B14F-4D97-AF65-F5344CB8AC3E}">
        <p14:creationId xmlns:p14="http://schemas.microsoft.com/office/powerpoint/2010/main" val="1686898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27</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3514811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28</a:t>
            </a:fld>
            <a:endParaRPr lang="nl-NL"/>
          </a:p>
        </p:txBody>
      </p:sp>
    </p:spTree>
    <p:extLst>
      <p:ext uri="{BB962C8B-B14F-4D97-AF65-F5344CB8AC3E}">
        <p14:creationId xmlns:p14="http://schemas.microsoft.com/office/powerpoint/2010/main" val="1763564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29</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488923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3131341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3" name="Tijdelijke aanduiding voor notities 2"/>
          <p:cNvSpPr>
            <a:spLocks noGrp="1"/>
          </p:cNvSpPr>
          <p:nvPr>
            <p:ph type="body" idx="1"/>
          </p:nvPr>
        </p:nvSpPr>
        <p:spPr>
          <a:xfrm>
            <a:off x="685799" y="3684895"/>
            <a:ext cx="5674057" cy="5281683"/>
          </a:xfrm>
        </p:spPr>
        <p:txBody>
          <a:bodyPr/>
          <a:lstStyle/>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30</a:t>
            </a:fld>
            <a:endParaRPr lang="nl-NL">
              <a:solidFill>
                <a:prstClr val="black"/>
              </a:solidFill>
            </a:endParaRPr>
          </a:p>
        </p:txBody>
      </p:sp>
    </p:spTree>
    <p:extLst>
      <p:ext uri="{BB962C8B-B14F-4D97-AF65-F5344CB8AC3E}">
        <p14:creationId xmlns:p14="http://schemas.microsoft.com/office/powerpoint/2010/main" val="19713297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31</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022865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32</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4287688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33</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8080098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34</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1103910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35</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8639245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36</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3190792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37</a:t>
            </a:fld>
            <a:endParaRPr lang="nl-NL"/>
          </a:p>
        </p:txBody>
      </p:sp>
    </p:spTree>
    <p:extLst>
      <p:ext uri="{BB962C8B-B14F-4D97-AF65-F5344CB8AC3E}">
        <p14:creationId xmlns:p14="http://schemas.microsoft.com/office/powerpoint/2010/main" val="40911899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3" name="Tijdelijke aanduiding voor notities 2"/>
          <p:cNvSpPr>
            <a:spLocks noGrp="1"/>
          </p:cNvSpPr>
          <p:nvPr>
            <p:ph type="body" idx="1"/>
          </p:nvPr>
        </p:nvSpPr>
        <p:spPr>
          <a:xfrm>
            <a:off x="685799" y="3684895"/>
            <a:ext cx="5674057" cy="5281683"/>
          </a:xfrm>
        </p:spPr>
        <p:txBody>
          <a:bodyPr/>
          <a:lstStyle/>
          <a:p>
            <a:endParaRPr lang="nl-NL" sz="1600" dirty="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38</a:t>
            </a:fld>
            <a:endParaRPr lang="nl-NL">
              <a:solidFill>
                <a:prstClr val="black"/>
              </a:solidFill>
            </a:endParaRPr>
          </a:p>
        </p:txBody>
      </p:sp>
    </p:spTree>
    <p:extLst>
      <p:ext uri="{BB962C8B-B14F-4D97-AF65-F5344CB8AC3E}">
        <p14:creationId xmlns:p14="http://schemas.microsoft.com/office/powerpoint/2010/main" val="3857355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3" name="Tijdelijke aanduiding voor notities 2"/>
          <p:cNvSpPr>
            <a:spLocks noGrp="1"/>
          </p:cNvSpPr>
          <p:nvPr>
            <p:ph type="body" idx="1"/>
          </p:nvPr>
        </p:nvSpPr>
        <p:spPr>
          <a:xfrm>
            <a:off x="685799" y="3684895"/>
            <a:ext cx="5674057" cy="5281683"/>
          </a:xfrm>
        </p:spPr>
        <p:txBody>
          <a:bodyPr/>
          <a:lstStyle/>
          <a:p>
            <a:endParaRPr lang="nl-NL" sz="1600" dirty="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39</a:t>
            </a:fld>
            <a:endParaRPr lang="nl-NL">
              <a:solidFill>
                <a:prstClr val="black"/>
              </a:solidFill>
            </a:endParaRPr>
          </a:p>
        </p:txBody>
      </p:sp>
    </p:spTree>
    <p:extLst>
      <p:ext uri="{BB962C8B-B14F-4D97-AF65-F5344CB8AC3E}">
        <p14:creationId xmlns:p14="http://schemas.microsoft.com/office/powerpoint/2010/main" val="3310290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4</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6393486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4" name="Tijdelijke aanduiding voor dianummer 3"/>
          <p:cNvSpPr>
            <a:spLocks noGrp="1"/>
          </p:cNvSpPr>
          <p:nvPr>
            <p:ph type="sldNum" sz="quarter" idx="10"/>
          </p:nvPr>
        </p:nvSpPr>
        <p:spPr/>
        <p:txBody>
          <a:bodyPr/>
          <a:lstStyle/>
          <a:p>
            <a:fld id="{614333C8-B77B-4CE7-A0D9-5D292CB9FA6E}" type="slidenum">
              <a:rPr lang="nl-NL" smtClean="0"/>
              <a:t>40</a:t>
            </a:fld>
            <a:endParaRPr lang="nl-NL"/>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8882635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41</a:t>
            </a:fld>
            <a:endParaRPr lang="nl-NL"/>
          </a:p>
        </p:txBody>
      </p:sp>
    </p:spTree>
    <p:extLst>
      <p:ext uri="{BB962C8B-B14F-4D97-AF65-F5344CB8AC3E}">
        <p14:creationId xmlns:p14="http://schemas.microsoft.com/office/powerpoint/2010/main" val="9957349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42</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8023783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3" name="Tijdelijke aanduiding voor notities 2"/>
          <p:cNvSpPr>
            <a:spLocks noGrp="1"/>
          </p:cNvSpPr>
          <p:nvPr>
            <p:ph type="body" idx="1"/>
          </p:nvPr>
        </p:nvSpPr>
        <p:spPr>
          <a:xfrm>
            <a:off x="685799" y="3684895"/>
            <a:ext cx="5674057" cy="5281683"/>
          </a:xfrm>
        </p:spPr>
        <p:txBody>
          <a:bodyPr/>
          <a:lstStyle/>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a:p>
            <a:endParaRPr lang="nl-NL" sz="16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43</a:t>
            </a:fld>
            <a:endParaRPr lang="nl-NL">
              <a:solidFill>
                <a:prstClr val="black"/>
              </a:solidFill>
            </a:endParaRPr>
          </a:p>
        </p:txBody>
      </p:sp>
    </p:spTree>
    <p:extLst>
      <p:ext uri="{BB962C8B-B14F-4D97-AF65-F5344CB8AC3E}">
        <p14:creationId xmlns:p14="http://schemas.microsoft.com/office/powerpoint/2010/main" val="14550222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44</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64650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4" name="Tijdelijke aanduiding voor dianummer 3"/>
          <p:cNvSpPr>
            <a:spLocks noGrp="1"/>
          </p:cNvSpPr>
          <p:nvPr>
            <p:ph type="sldNum" sz="quarter" idx="10"/>
          </p:nvPr>
        </p:nvSpPr>
        <p:spPr/>
        <p:txBody>
          <a:bodyPr/>
          <a:lstStyle/>
          <a:p>
            <a:fld id="{614333C8-B77B-4CE7-A0D9-5D292CB9FA6E}" type="slidenum">
              <a:rPr lang="nl-NL" smtClean="0"/>
              <a:t>5</a:t>
            </a:fld>
            <a:endParaRPr lang="nl-NL"/>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4218460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4" name="Tijdelijke aanduiding voor dianummer 3"/>
          <p:cNvSpPr>
            <a:spLocks noGrp="1"/>
          </p:cNvSpPr>
          <p:nvPr>
            <p:ph type="sldNum" sz="quarter" idx="10"/>
          </p:nvPr>
        </p:nvSpPr>
        <p:spPr/>
        <p:txBody>
          <a:bodyPr/>
          <a:lstStyle/>
          <a:p>
            <a:fld id="{614333C8-B77B-4CE7-A0D9-5D292CB9FA6E}" type="slidenum">
              <a:rPr lang="nl-NL" smtClean="0"/>
              <a:t>6</a:t>
            </a:fld>
            <a:endParaRPr lang="nl-NL"/>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2380710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4" name="Tijdelijke aanduiding voor dianummer 3"/>
          <p:cNvSpPr>
            <a:spLocks noGrp="1"/>
          </p:cNvSpPr>
          <p:nvPr>
            <p:ph type="sldNum" sz="quarter" idx="10"/>
          </p:nvPr>
        </p:nvSpPr>
        <p:spPr/>
        <p:txBody>
          <a:bodyPr/>
          <a:lstStyle/>
          <a:p>
            <a:fld id="{614333C8-B77B-4CE7-A0D9-5D292CB9FA6E}" type="slidenum">
              <a:rPr lang="nl-NL" smtClean="0"/>
              <a:t>7</a:t>
            </a:fld>
            <a:endParaRPr lang="nl-NL"/>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376265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4333C8-B77B-4CE7-A0D9-5D292CB9FA6E}" type="slidenum">
              <a:rPr lang="nl-NL" smtClean="0"/>
              <a:t>8</a:t>
            </a:fld>
            <a:endParaRPr lang="nl-NL"/>
          </a:p>
        </p:txBody>
      </p:sp>
    </p:spTree>
    <p:extLst>
      <p:ext uri="{BB962C8B-B14F-4D97-AF65-F5344CB8AC3E}">
        <p14:creationId xmlns:p14="http://schemas.microsoft.com/office/powerpoint/2010/main" val="771017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563563"/>
            <a:ext cx="5168900" cy="2908300"/>
          </a:xfrm>
        </p:spPr>
      </p:sp>
      <p:sp>
        <p:nvSpPr>
          <p:cNvPr id="4" name="Tijdelijke aanduiding voor dianummer 3"/>
          <p:cNvSpPr>
            <a:spLocks noGrp="1"/>
          </p:cNvSpPr>
          <p:nvPr>
            <p:ph type="sldNum" sz="quarter" idx="10"/>
          </p:nvPr>
        </p:nvSpPr>
        <p:spPr/>
        <p:txBody>
          <a:bodyPr/>
          <a:lstStyle/>
          <a:p>
            <a:fld id="{CFB0A630-9DD8-4BE6-86FB-739C91BEEEA2}" type="slidenum">
              <a:rPr lang="nl-NL" smtClean="0">
                <a:solidFill>
                  <a:prstClr val="black"/>
                </a:solidFill>
              </a:rPr>
              <a:pPr/>
              <a:t>9</a:t>
            </a:fld>
            <a:endParaRPr lang="nl-NL">
              <a:solidFill>
                <a:prstClr val="black"/>
              </a:solidFill>
            </a:endParaRPr>
          </a:p>
        </p:txBody>
      </p:sp>
      <p:sp>
        <p:nvSpPr>
          <p:cNvPr id="5" name="Tijdelijke aanduiding voor notities 4"/>
          <p:cNvSpPr>
            <a:spLocks noGrp="1"/>
          </p:cNvSpPr>
          <p:nvPr>
            <p:ph type="body" sz="quarter" idx="11"/>
          </p:nvPr>
        </p:nvSpPr>
        <p:spPr/>
        <p:txBody>
          <a:bodyPr/>
          <a:lstStyle/>
          <a:p>
            <a:endParaRPr lang="nl-NL"/>
          </a:p>
        </p:txBody>
      </p:sp>
    </p:spTree>
    <p:extLst>
      <p:ext uri="{BB962C8B-B14F-4D97-AF65-F5344CB8AC3E}">
        <p14:creationId xmlns:p14="http://schemas.microsoft.com/office/powerpoint/2010/main" val="120467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25903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373974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5814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39139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8974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31916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4762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160315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07092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61150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102615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2A877-82A2-4B3E-BB0B-3B093A0A7ED2}" type="datetimeFigureOut">
              <a:rPr lang="nl-NL" smtClean="0">
                <a:solidFill>
                  <a:prstClr val="black">
                    <a:tint val="75000"/>
                  </a:prstClr>
                </a:solidFill>
              </a:rPr>
              <a:pPr/>
              <a:t>11-1-2015</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84846-0D17-4320-9918-BEA854F51F5D}"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874969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6.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12123" y="429707"/>
            <a:ext cx="12192000" cy="938719"/>
          </a:xfrm>
          <a:prstGeom prst="rect">
            <a:avLst/>
          </a:prstGeom>
          <a:noFill/>
        </p:spPr>
        <p:txBody>
          <a:bodyPr wrap="square" rtlCol="0">
            <a:spAutoFit/>
          </a:bodyPr>
          <a:lstStyle/>
          <a:p>
            <a:pPr algn="ctr"/>
            <a:r>
              <a:rPr lang="nl-NL" sz="5500" b="1" dirty="0">
                <a:solidFill>
                  <a:srgbClr val="002060"/>
                </a:solidFill>
                <a:latin typeface="Verdana" panose="020B0604030504040204" pitchFamily="34" charset="0"/>
                <a:ea typeface="Verdana" panose="020B0604030504040204" pitchFamily="34" charset="0"/>
                <a:cs typeface="Verdana" panose="020B0604030504040204" pitchFamily="34" charset="0"/>
              </a:rPr>
              <a:t>Het woord van God </a:t>
            </a:r>
            <a:r>
              <a:rPr lang="nl-NL" sz="55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compleet:</a:t>
            </a:r>
            <a:r>
              <a:rPr lang="nl-NL" sz="55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nl-NL" sz="55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ekstvak 7"/>
          <p:cNvSpPr txBox="1"/>
          <p:nvPr/>
        </p:nvSpPr>
        <p:spPr>
          <a:xfrm>
            <a:off x="2088573" y="4083627"/>
            <a:ext cx="6608618" cy="1288473"/>
          </a:xfrm>
          <a:prstGeom prst="rect">
            <a:avLst/>
          </a:prstGeom>
          <a:noFill/>
        </p:spPr>
        <p:txBody>
          <a:bodyPr wrap="square" rtlCol="0">
            <a:spAutoFit/>
          </a:bodyPr>
          <a:lstStyle/>
          <a:p>
            <a:endParaRPr lang="nl-NL" dirty="0"/>
          </a:p>
        </p:txBody>
      </p:sp>
      <p:pic>
        <p:nvPicPr>
          <p:cNvPr id="4" name="Afbeelding 3"/>
          <p:cNvPicPr>
            <a:picLocks noChangeAspect="1"/>
          </p:cNvPicPr>
          <p:nvPr/>
        </p:nvPicPr>
        <p:blipFill>
          <a:blip r:embed="rId3"/>
          <a:stretch>
            <a:fillRect/>
          </a:stretch>
        </p:blipFill>
        <p:spPr>
          <a:xfrm>
            <a:off x="2618508" y="1971914"/>
            <a:ext cx="6651914" cy="3047786"/>
          </a:xfrm>
          <a:prstGeom prst="rect">
            <a:avLst/>
          </a:prstGeom>
        </p:spPr>
      </p:pic>
      <p:sp>
        <p:nvSpPr>
          <p:cNvPr id="5" name="Tekstvak 4"/>
          <p:cNvSpPr txBox="1"/>
          <p:nvPr/>
        </p:nvSpPr>
        <p:spPr>
          <a:xfrm>
            <a:off x="0" y="5631366"/>
            <a:ext cx="12192000" cy="707886"/>
          </a:xfrm>
          <a:prstGeom prst="rect">
            <a:avLst/>
          </a:prstGeom>
          <a:noFill/>
        </p:spPr>
        <p:txBody>
          <a:bodyPr wrap="square" rtlCol="0">
            <a:spAutoFit/>
          </a:bodyPr>
          <a:lstStyle/>
          <a:p>
            <a:pPr algn="ctr"/>
            <a:r>
              <a:rPr lang="nl-NL" sz="4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de gelovige volkomen toegerust</a:t>
            </a:r>
            <a:endParaRPr lang="nl-NL" sz="4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4418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Handelingen 9</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342900" y="828675"/>
            <a:ext cx="108585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4 En ter aarde gevallen, hoorde hij een stem tot zich zeggen: Saul, Saul, waarom vervolgt gij mij?</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342900" y="1844338"/>
            <a:ext cx="10858500" cy="553998"/>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5</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En hij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zeide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Wie zijt gij,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342900" y="2398336"/>
            <a:ext cx="10858500" cy="55399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En Hij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zeide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Ik ben Jezus, die gij vervolgt.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26863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stretch>
            <a:fillRect/>
          </a:stretch>
        </p:blipFill>
        <p:spPr>
          <a:xfrm>
            <a:off x="1946335" y="2982191"/>
            <a:ext cx="7890621" cy="3612573"/>
          </a:xfrm>
          <a:prstGeom prst="rect">
            <a:avLst/>
          </a:prstGeom>
        </p:spPr>
      </p:pic>
      <p:sp>
        <p:nvSpPr>
          <p:cNvPr id="3" name="Tekstvak 2"/>
          <p:cNvSpPr txBox="1"/>
          <p:nvPr/>
        </p:nvSpPr>
        <p:spPr>
          <a:xfrm>
            <a:off x="768928" y="602673"/>
            <a:ext cx="10245436" cy="1938992"/>
          </a:xfrm>
          <a:prstGeom prst="rect">
            <a:avLst/>
          </a:prstGeom>
          <a:noFill/>
        </p:spPr>
        <p:txBody>
          <a:bodyPr wrap="square" rtlCol="0">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25 (…) naar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de bediening van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God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die aan mij is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gegeven,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om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in jullie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het woord van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God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te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completeren.</a:t>
            </a:r>
          </a:p>
          <a:p>
            <a:pPr algn="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i="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Kolossenzen 1 (SW)</a:t>
            </a:r>
            <a:endParaRPr lang="nl-NL" sz="3000" i="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20806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4672361" y="628095"/>
            <a:ext cx="7281744" cy="3170099"/>
          </a:xfrm>
          <a:prstGeom prst="rect">
            <a:avLst/>
          </a:prstGeom>
          <a:noFill/>
          <a:ln w="19050">
            <a:solidFill>
              <a:schemeClr val="tx1"/>
            </a:solidFill>
          </a:ln>
        </p:spPr>
        <p:txBody>
          <a:bodyPr wrap="square" rtlCol="0">
            <a:spAutoFit/>
          </a:bodyPr>
          <a:lstStyle/>
          <a:p>
            <a:pPr algn="ctr"/>
            <a:r>
              <a:rPr lang="nl-NL" sz="5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Een vooruitblik van Paulus en Petrus op de toekomstige ‘christelijke’ wereld</a:t>
            </a:r>
            <a:endParaRPr lang="nl-NL" sz="5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endParaRPr>
          </a:p>
        </p:txBody>
      </p:sp>
      <p:pic>
        <p:nvPicPr>
          <p:cNvPr id="9" name="Afbeelding 8"/>
          <p:cNvPicPr>
            <a:picLocks noChangeAspect="1"/>
          </p:cNvPicPr>
          <p:nvPr/>
        </p:nvPicPr>
        <p:blipFill>
          <a:blip r:embed="rId3"/>
          <a:stretch>
            <a:fillRect/>
          </a:stretch>
        </p:blipFill>
        <p:spPr>
          <a:xfrm>
            <a:off x="385169" y="1315845"/>
            <a:ext cx="4119924" cy="5237892"/>
          </a:xfrm>
          <a:prstGeom prst="rect">
            <a:avLst/>
          </a:prstGeom>
        </p:spPr>
      </p:pic>
    </p:spTree>
    <p:extLst>
      <p:ext uri="{BB962C8B-B14F-4D97-AF65-F5344CB8AC3E}">
        <p14:creationId xmlns:p14="http://schemas.microsoft.com/office/powerpoint/2010/main" val="41846022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Timotheüs 4</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0858500" cy="1938992"/>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3 Want er komt een tijd dat de mensen de gezonde leer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niet meer zullen verdragen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maar omdat hun gehoor verwend is, naar hun eigen begeerte zich tal van leraars zullen bijeenhalen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81" y="4940488"/>
            <a:ext cx="11097328" cy="1616647"/>
          </a:xfrm>
          <a:prstGeom prst="rect">
            <a:avLst/>
          </a:prstGeom>
        </p:spPr>
      </p:pic>
      <p:pic>
        <p:nvPicPr>
          <p:cNvPr id="2" name="Afbeelding 1"/>
          <p:cNvPicPr>
            <a:picLocks noChangeAspect="1"/>
          </p:cNvPicPr>
          <p:nvPr/>
        </p:nvPicPr>
        <p:blipFill>
          <a:blip r:embed="rId4"/>
          <a:stretch>
            <a:fillRect/>
          </a:stretch>
        </p:blipFill>
        <p:spPr>
          <a:xfrm>
            <a:off x="7775431" y="2514600"/>
            <a:ext cx="3540269" cy="2178627"/>
          </a:xfrm>
          <a:prstGeom prst="rect">
            <a:avLst/>
          </a:prstGeom>
        </p:spPr>
      </p:pic>
    </p:spTree>
    <p:extLst>
      <p:ext uri="{BB962C8B-B14F-4D97-AF65-F5344CB8AC3E}">
        <p14:creationId xmlns:p14="http://schemas.microsoft.com/office/powerpoint/2010/main" val="382262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20436" y="1008159"/>
            <a:ext cx="11471564" cy="1477328"/>
          </a:xfrm>
          <a:prstGeom prst="rect">
            <a:avLst/>
          </a:prstGeom>
        </p:spPr>
        <p:txBody>
          <a:bodyPr wrap="square">
            <a:spAutoFit/>
          </a:bodyPr>
          <a:lstStyle/>
          <a:p>
            <a:r>
              <a:rPr lang="nl-NL" sz="3000" b="1" dirty="0" smtClean="0">
                <a:latin typeface="Verdana" panose="020B0604030504040204" pitchFamily="34" charset="0"/>
                <a:ea typeface="Verdana" panose="020B0604030504040204" pitchFamily="34" charset="0"/>
                <a:cs typeface="Verdana" panose="020B0604030504040204" pitchFamily="34" charset="0"/>
              </a:rPr>
              <a:t>2 Petrus 2</a:t>
            </a:r>
          </a:p>
          <a:p>
            <a:r>
              <a:rPr lang="nl-NL" sz="3000" dirty="0" smtClean="0">
                <a:latin typeface="Verdana" panose="020B0604030504040204" pitchFamily="34" charset="0"/>
                <a:ea typeface="Verdana" panose="020B0604030504040204" pitchFamily="34" charset="0"/>
                <a:cs typeface="Verdana" panose="020B0604030504040204" pitchFamily="34" charset="0"/>
              </a:rPr>
              <a:t>1 (…) zoals ook onder u valse leraars zullen komen, die verderfelijke ketterijen zullen doen binnensluipen…..</a:t>
            </a:r>
          </a:p>
        </p:txBody>
      </p:sp>
    </p:spTree>
    <p:extLst>
      <p:ext uri="{BB962C8B-B14F-4D97-AF65-F5344CB8AC3E}">
        <p14:creationId xmlns:p14="http://schemas.microsoft.com/office/powerpoint/2010/main" val="208455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Timotheüs 4</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0858500" cy="1938992"/>
          </a:xfrm>
          <a:prstGeom prst="rect">
            <a:avLst/>
          </a:prstGeom>
        </p:spPr>
        <p:txBody>
          <a:bodyPr wrap="square">
            <a:spAutoFit/>
          </a:bodyPr>
          <a:lstStyle/>
          <a:p>
            <a:r>
              <a:rPr lang="nl-NL" sz="3000" dirty="0" smtClean="0">
                <a:solidFill>
                  <a:schemeClr val="bg2">
                    <a:lumMod val="90000"/>
                  </a:schemeClr>
                </a:solidFill>
                <a:latin typeface="Verdana" panose="020B0604030504040204" pitchFamily="34" charset="0"/>
                <a:ea typeface="Verdana" panose="020B0604030504040204" pitchFamily="34" charset="0"/>
                <a:cs typeface="Verdana" panose="020B0604030504040204" pitchFamily="34" charset="0"/>
              </a:rPr>
              <a:t>3 Want er komt een tijd dat de mensen de gezonde leer niet meer zullen verdragen, maar omdat hun gehoor verwend is, naar hun eigen begeerte zich tal van leraars zullen bijeenhalen</a:t>
            </a:r>
            <a:endParaRPr lang="nl-NL" sz="3000" dirty="0">
              <a:solidFill>
                <a:schemeClr val="bg2">
                  <a:lumMod val="90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457200" y="2847506"/>
            <a:ext cx="108585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4 dat zij hun oor van de waarheid zullen afkeren en zich naar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de verdichtsels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keren.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464" y="5068973"/>
            <a:ext cx="11107882" cy="1877389"/>
          </a:xfrm>
          <a:prstGeom prst="rect">
            <a:avLst/>
          </a:prstGeom>
        </p:spPr>
      </p:pic>
    </p:spTree>
    <p:extLst>
      <p:ext uri="{BB962C8B-B14F-4D97-AF65-F5344CB8AC3E}">
        <p14:creationId xmlns:p14="http://schemas.microsoft.com/office/powerpoint/2010/main" val="3770764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a:stretch>
            <a:fillRect/>
          </a:stretch>
        </p:blipFill>
        <p:spPr>
          <a:xfrm>
            <a:off x="1946335" y="2982191"/>
            <a:ext cx="7890621" cy="3612573"/>
          </a:xfrm>
          <a:prstGeom prst="rect">
            <a:avLst/>
          </a:prstGeom>
        </p:spPr>
      </p:pic>
      <p:sp>
        <p:nvSpPr>
          <p:cNvPr id="3" name="Tekstvak 2"/>
          <p:cNvSpPr txBox="1"/>
          <p:nvPr/>
        </p:nvSpPr>
        <p:spPr>
          <a:xfrm>
            <a:off x="768928" y="602673"/>
            <a:ext cx="10245436" cy="1938992"/>
          </a:xfrm>
          <a:prstGeom prst="rect">
            <a:avLst/>
          </a:prstGeom>
          <a:noFill/>
        </p:spPr>
        <p:txBody>
          <a:bodyPr wrap="square" rtlCol="0">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25 (…) naar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de bediening van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God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die aan mij is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gegeven,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om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in jullie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het woord van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God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te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completeren.</a:t>
            </a:r>
          </a:p>
          <a:p>
            <a:pPr algn="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i="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Kolossenzen 1 (SW)</a:t>
            </a:r>
            <a:endParaRPr lang="nl-NL" sz="3000" i="1"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98489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2629944" y="2510369"/>
            <a:ext cx="6700047" cy="1323439"/>
          </a:xfrm>
          <a:prstGeom prst="rect">
            <a:avLst/>
          </a:prstGeom>
          <a:noFill/>
          <a:ln w="19050">
            <a:solidFill>
              <a:srgbClr val="002060"/>
            </a:solidFill>
          </a:ln>
        </p:spPr>
        <p:txBody>
          <a:bodyPr wrap="square" rtlCol="0">
            <a:spAutoFit/>
          </a:bodyPr>
          <a:lstStyle/>
          <a:p>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2 Petrus 1</a:t>
            </a:r>
          </a:p>
        </p:txBody>
      </p:sp>
    </p:spTree>
    <p:extLst>
      <p:ext uri="{BB962C8B-B14F-4D97-AF65-F5344CB8AC3E}">
        <p14:creationId xmlns:p14="http://schemas.microsoft.com/office/powerpoint/2010/main" val="100426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0858500"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12 Daarom zal het steeds mijn voornemen zijn u hieraan te herinneren, hoewel gij het weet en in de waarheid die bij u is, versterkt zijt.</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hthoek 3"/>
          <p:cNvSpPr/>
          <p:nvPr/>
        </p:nvSpPr>
        <p:spPr>
          <a:xfrm>
            <a:off x="457200" y="2324187"/>
            <a:ext cx="108585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13 Ik acht het mijn plicht, zolang ik in deze tent ben, u door herinnering wakker te houden.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2571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0858500"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14 want ik weet, dat het afleggen van mijn tent spoedig komt, zoals ook onze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Jezus Christus mij heeft doen weten.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hthoek 3"/>
          <p:cNvSpPr/>
          <p:nvPr/>
        </p:nvSpPr>
        <p:spPr>
          <a:xfrm>
            <a:off x="457200" y="2324187"/>
            <a:ext cx="10858500"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15 Maar ik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zal mij beijveren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dat gij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ook na mijn heengaan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telkens weer</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aan deze dingen kunt denken.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723938"/>
            <a:ext cx="8936182" cy="1769988"/>
          </a:xfrm>
          <a:prstGeom prst="rect">
            <a:avLst/>
          </a:prstGeom>
        </p:spPr>
      </p:pic>
    </p:spTree>
    <p:extLst>
      <p:ext uri="{BB962C8B-B14F-4D97-AF65-F5344CB8AC3E}">
        <p14:creationId xmlns:p14="http://schemas.microsoft.com/office/powerpoint/2010/main" val="96446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Kolossenzen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342900" y="828675"/>
            <a:ext cx="10591800" cy="1938992"/>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25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Haar dienaar ben ik geworden, krachtens de bediening, die mij door God is toevertrouwd, om onder u het woord van God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tot zijn volle recht te doen komen. </a:t>
            </a:r>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 y="4954915"/>
            <a:ext cx="10785764" cy="1903085"/>
          </a:xfrm>
          <a:prstGeom prst="rect">
            <a:avLst/>
          </a:prstGeom>
        </p:spPr>
      </p:pic>
      <p:sp>
        <p:nvSpPr>
          <p:cNvPr id="9" name="Tekstvak 8"/>
          <p:cNvSpPr txBox="1"/>
          <p:nvPr/>
        </p:nvSpPr>
        <p:spPr>
          <a:xfrm>
            <a:off x="457199" y="3508741"/>
            <a:ext cx="8219209" cy="523220"/>
          </a:xfrm>
          <a:prstGeom prst="rect">
            <a:avLst/>
          </a:prstGeom>
          <a:noFill/>
          <a:ln w="12700">
            <a:solidFill>
              <a:schemeClr val="tx1"/>
            </a:solidFill>
          </a:ln>
        </p:spPr>
        <p:txBody>
          <a:bodyPr wrap="square" rtlCol="0">
            <a:spAutoFit/>
          </a:bodyPr>
          <a:lstStyle/>
          <a:p>
            <a:r>
              <a:rPr lang="nl-NL" sz="2800" dirty="0" smtClean="0">
                <a:latin typeface="Verdana" panose="020B0604030504040204" pitchFamily="34" charset="0"/>
                <a:ea typeface="Verdana" panose="020B0604030504040204" pitchFamily="34" charset="0"/>
                <a:cs typeface="Verdana" panose="020B0604030504040204" pitchFamily="34" charset="0"/>
              </a:rPr>
              <a:t>SV: te vervullen</a:t>
            </a:r>
            <a:endParaRPr lang="nl-NL"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3792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16 Want wij zijn geen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vernuftig gevonden verdichtsels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nagevolgd, toen wij u de kracht en de komst van onze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Jezus Christus hebben verkondigd,</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hthoek 3"/>
          <p:cNvSpPr/>
          <p:nvPr/>
        </p:nvSpPr>
        <p:spPr>
          <a:xfrm>
            <a:off x="4197929" y="3355803"/>
            <a:ext cx="5268190" cy="553998"/>
          </a:xfrm>
          <a:prstGeom prst="rect">
            <a:avLst/>
          </a:prstGeom>
          <a:ln w="12700">
            <a:solidFill>
              <a:schemeClr val="tx1"/>
            </a:solidFill>
          </a:ln>
        </p:spPr>
        <p:txBody>
          <a:bodyPr wrap="square">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Wijs gemaakte mythen</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783" y="4941417"/>
            <a:ext cx="12040217" cy="1634771"/>
          </a:xfrm>
          <a:prstGeom prst="rect">
            <a:avLst/>
          </a:prstGeom>
        </p:spPr>
      </p:pic>
    </p:spTree>
    <p:extLst>
      <p:ext uri="{BB962C8B-B14F-4D97-AF65-F5344CB8AC3E}">
        <p14:creationId xmlns:p14="http://schemas.microsoft.com/office/powerpoint/2010/main" val="104087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16 Want wij zijn geen vernuftig gevonden verdichtsels nagevolgd, toen wij u de kracht en de komst van onze </a:t>
            </a:r>
            <a:r>
              <a:rPr lang="nl-NL" sz="3000" dirty="0" err="1"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Jezus Christus hebben verkondigd,</a:t>
            </a:r>
            <a:endParaRPr lang="nl-NL" sz="3000" u="sng"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67282" y="2342371"/>
            <a:ext cx="11409218" cy="55399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Maar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wij zijn ooggetuigen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geweest van Zijn majesteit. </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436" y="5389007"/>
            <a:ext cx="12058564" cy="1365556"/>
          </a:xfrm>
          <a:prstGeom prst="rect">
            <a:avLst/>
          </a:prstGeom>
        </p:spPr>
      </p:pic>
    </p:spTree>
    <p:extLst>
      <p:ext uri="{BB962C8B-B14F-4D97-AF65-F5344CB8AC3E}">
        <p14:creationId xmlns:p14="http://schemas.microsoft.com/office/powerpoint/2010/main" val="345695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938992"/>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p>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19 En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wij</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achten het profetisch woord (daarom) des te vaster, en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gij</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doet wel, er acht op te geven</a:t>
            </a:r>
          </a:p>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654" y="5111581"/>
            <a:ext cx="11956346" cy="1530204"/>
          </a:xfrm>
          <a:prstGeom prst="rect">
            <a:avLst/>
          </a:prstGeom>
        </p:spPr>
      </p:pic>
      <p:sp>
        <p:nvSpPr>
          <p:cNvPr id="5" name="Tekstvak 4"/>
          <p:cNvSpPr txBox="1"/>
          <p:nvPr/>
        </p:nvSpPr>
        <p:spPr>
          <a:xfrm>
            <a:off x="550718" y="3388169"/>
            <a:ext cx="11315700" cy="553998"/>
          </a:xfrm>
          <a:prstGeom prst="rect">
            <a:avLst/>
          </a:prstGeom>
          <a:noFill/>
          <a:ln w="12700">
            <a:solidFill>
              <a:schemeClr val="tx1"/>
            </a:solidFill>
          </a:ln>
        </p:spPr>
        <p:txBody>
          <a:bodyPr wrap="square" rtlCol="0">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SV: en wij hebben het profetisch woord dat zeer vast is…</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817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199" y="846859"/>
            <a:ext cx="11856027"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20 Dit moet gij vooral weten, dat geen profetie der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Schrift</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een eigenmachtige uitlegging toelaat;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57200" y="1880706"/>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21 want nooit is profetie voortgekomen uit de wil van een mens, maar, door de heilige geest gedreven, hebben mensen van Godswege gesproken.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2191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2629944" y="2510369"/>
            <a:ext cx="6700047" cy="1323439"/>
          </a:xfrm>
          <a:prstGeom prst="rect">
            <a:avLst/>
          </a:prstGeom>
          <a:noFill/>
          <a:ln w="19050">
            <a:solidFill>
              <a:srgbClr val="002060"/>
            </a:solidFill>
          </a:ln>
        </p:spPr>
        <p:txBody>
          <a:bodyPr wrap="square" rtlCol="0">
            <a:spAutoFit/>
          </a:bodyPr>
          <a:lstStyle/>
          <a:p>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2 Petrus 3</a:t>
            </a:r>
          </a:p>
        </p:txBody>
      </p:sp>
    </p:spTree>
    <p:extLst>
      <p:ext uri="{BB962C8B-B14F-4D97-AF65-F5344CB8AC3E}">
        <p14:creationId xmlns:p14="http://schemas.microsoft.com/office/powerpoint/2010/main" val="2340777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3</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15 en houdt de lankmoedigheid van onze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voor zaligheid, zoals ook onze geliefde broeder Paulus naar de hem gegeven wijsheid u geschreven heeft,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57200" y="2342371"/>
            <a:ext cx="11409218"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16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evenals in alle brieven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wanneer hij over deze dingen spreekt. </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5137563"/>
            <a:ext cx="9673936" cy="1720437"/>
          </a:xfrm>
          <a:prstGeom prst="rect">
            <a:avLst/>
          </a:prstGeom>
        </p:spPr>
      </p:pic>
    </p:spTree>
    <p:extLst>
      <p:ext uri="{BB962C8B-B14F-4D97-AF65-F5344CB8AC3E}">
        <p14:creationId xmlns:p14="http://schemas.microsoft.com/office/powerpoint/2010/main" val="71050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3</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15 en houdt de lankmoedigheid van onze </a:t>
            </a:r>
            <a:r>
              <a:rPr lang="nl-NL" sz="3000" dirty="0" err="1"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voor zaligheid, zoals ook onze geliefde broeder Paulus naar de hem gegeven wijsheid u geschreven heeft,</a:t>
            </a:r>
            <a:endPar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57200" y="2342371"/>
            <a:ext cx="11409218" cy="2400657"/>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16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evenals in alle brieven</a:t>
            </a:r>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wanneer hij over deze dingen spreekt.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Daarin is een en ander moeilijk te verstaan, wat de onkundige en onstandvastige lieden tot hun eigen verderf verdraaien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0699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Petrus 3</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15 en houdt de lankmoedigheid van onze </a:t>
            </a:r>
            <a:r>
              <a:rPr lang="nl-NL" sz="3000" dirty="0" err="1"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voor zaligheid, zoals ook onze geliefde broeder Paulus naar de hem gegeven wijsheid u geschreven heeft,</a:t>
            </a:r>
            <a:endPar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57200" y="2342371"/>
            <a:ext cx="11409218" cy="2400657"/>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16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evenals in alle brieven</a:t>
            </a:r>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 wanneer hij over deze dingen spreekt. </a:t>
            </a:r>
            <a:r>
              <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Daarin is een en ander moeilijk te verstaan, wat de onkundige en onstandvastige lieden tot hun eigen verderf verdraaien</a:t>
            </a:r>
            <a:endParaRPr lang="nl-NL" sz="3000" u="sng"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a:p>
            <a:endPar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457200" y="4303569"/>
            <a:ext cx="11409218" cy="553998"/>
          </a:xfrm>
          <a:prstGeom prst="rect">
            <a:avLst/>
          </a:prstGeom>
        </p:spPr>
        <p:txBody>
          <a:bodyPr wrap="square">
            <a:spAutoFit/>
          </a:bodyPr>
          <a:lstStyle/>
          <a:p>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evenals trouwens de overige Schriften.</a:t>
            </a:r>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9572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1736057" y="2691245"/>
            <a:ext cx="8487822" cy="1323439"/>
          </a:xfrm>
          <a:prstGeom prst="rect">
            <a:avLst/>
          </a:prstGeom>
          <a:noFill/>
          <a:ln w="19050">
            <a:solidFill>
              <a:srgbClr val="002060"/>
            </a:solidFill>
          </a:ln>
        </p:spPr>
        <p:txBody>
          <a:bodyPr wrap="square" rtlCol="0">
            <a:spAutoFit/>
          </a:bodyPr>
          <a:lstStyle/>
          <a:p>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2 Timotheüs 4</a:t>
            </a:r>
          </a:p>
        </p:txBody>
      </p:sp>
    </p:spTree>
    <p:extLst>
      <p:ext uri="{BB962C8B-B14F-4D97-AF65-F5344CB8AC3E}">
        <p14:creationId xmlns:p14="http://schemas.microsoft.com/office/powerpoint/2010/main" val="14991266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55399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6 (…) het tijdstip van mijn </a:t>
            </a:r>
            <a:r>
              <a:rPr lang="nl-NL" sz="3000"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verscheiden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staat voor de deur</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kstvak 1"/>
          <p:cNvSpPr txBox="1"/>
          <p:nvPr/>
        </p:nvSpPr>
        <p:spPr>
          <a:xfrm>
            <a:off x="2971800" y="2836718"/>
            <a:ext cx="3138055" cy="553998"/>
          </a:xfrm>
          <a:prstGeom prst="rect">
            <a:avLst/>
          </a:prstGeom>
          <a:noFill/>
          <a:ln w="12700">
            <a:solidFill>
              <a:schemeClr val="tx1"/>
            </a:solidFill>
          </a:ln>
        </p:spPr>
        <p:txBody>
          <a:bodyPr wrap="square" rtlCol="0">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 ontbinding</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2101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Kolossenzen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342900" y="828675"/>
            <a:ext cx="10591800" cy="2400657"/>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25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Haar dienaar ben ik geworden, krachtens de bediening, die mij door God is toevertrouwd, om onder u het woord van God </a:t>
            </a:r>
            <a:r>
              <a:rPr lang="nl-NL" sz="3000" strike="sngStrike"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tot zijn volle recht te doen komen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te completeren</a:t>
            </a:r>
            <a:r>
              <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rPr>
              <a:t>.</a:t>
            </a:r>
          </a:p>
          <a:p>
            <a:endParaRPr lang="nl-NL" sz="3000" strike="sngStrike"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8" name="Afbeelding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956464"/>
            <a:ext cx="10847628" cy="1746144"/>
          </a:xfrm>
          <a:prstGeom prst="rect">
            <a:avLst/>
          </a:prstGeom>
        </p:spPr>
      </p:pic>
      <p:sp>
        <p:nvSpPr>
          <p:cNvPr id="9" name="Tekstvak 8"/>
          <p:cNvSpPr txBox="1"/>
          <p:nvPr/>
        </p:nvSpPr>
        <p:spPr>
          <a:xfrm>
            <a:off x="467591" y="3521759"/>
            <a:ext cx="8219209" cy="523220"/>
          </a:xfrm>
          <a:prstGeom prst="rect">
            <a:avLst/>
          </a:prstGeom>
          <a:noFill/>
          <a:ln w="12700">
            <a:solidFill>
              <a:schemeClr val="tx1"/>
            </a:solidFill>
          </a:ln>
        </p:spPr>
        <p:txBody>
          <a:bodyPr wrap="square" rtlCol="0">
            <a:spAutoFit/>
          </a:bodyPr>
          <a:lstStyle/>
          <a:p>
            <a:r>
              <a:rPr lang="nl-NL" sz="2800" dirty="0" smtClean="0">
                <a:latin typeface="Verdana" panose="020B0604030504040204" pitchFamily="34" charset="0"/>
                <a:ea typeface="Verdana" panose="020B0604030504040204" pitchFamily="34" charset="0"/>
                <a:cs typeface="Verdana" panose="020B0604030504040204" pitchFamily="34" charset="0"/>
              </a:rPr>
              <a:t>SV: te vervullen</a:t>
            </a:r>
            <a:endParaRPr lang="nl-NL"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8736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55399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6 (…) het tijdstip van mijn verscheiden staat voor de deur</a:t>
            </a:r>
            <a:endPar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457200" y="1419041"/>
            <a:ext cx="11409218"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7 Ik heb de goede strijd gestreden, ik heb mijn loop ten einde gebracht, ik heb het geloof behouden.</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9279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p>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9 Doe uw best spoedig tot mij te komen.</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457200" y="1844338"/>
            <a:ext cx="115443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10 Want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Demas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heeft mij uit liefde voor de tegenwoordige eeuw verlaten.</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hthoek 5"/>
          <p:cNvSpPr/>
          <p:nvPr/>
        </p:nvSpPr>
        <p:spPr>
          <a:xfrm>
            <a:off x="457200" y="2860001"/>
            <a:ext cx="115443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Hij is naar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Thessalonica</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vertrokken,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Crescens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naar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Galatië</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Titus naar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Dalmatië</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3123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subTnLst>
                                    <p:animClr clrSpc="rgb" dir="cw">
                                      <p:cBhvr override="childStyle">
                                        <p:cTn dur="1" fill="hold" display="0" masterRel="nextClick" afterEffect="1"/>
                                        <p:tgtEl>
                                          <p:spTgt spid="5"/>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11 Alleen Lukas is nog bij mij. Haal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Marcus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af en breng hem mede, want hij is mij tot veel nut voor de dienst.</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hthoek 4"/>
          <p:cNvSpPr/>
          <p:nvPr/>
        </p:nvSpPr>
        <p:spPr>
          <a:xfrm>
            <a:off x="3158837" y="3236720"/>
            <a:ext cx="7304809" cy="1015663"/>
          </a:xfrm>
          <a:prstGeom prst="rect">
            <a:avLst/>
          </a:prstGeom>
          <a:ln w="12700">
            <a:solidFill>
              <a:schemeClr val="tx1"/>
            </a:solidFill>
          </a:ln>
        </p:spPr>
        <p:txBody>
          <a:bodyPr wrap="square">
            <a:spAutoFit/>
          </a:bodyPr>
          <a:lstStyle/>
          <a:p>
            <a:r>
              <a:rPr lang="nl-NL" sz="3000" b="1" dirty="0" smtClean="0">
                <a:latin typeface="Verdana" panose="020B0604030504040204" pitchFamily="34" charset="0"/>
                <a:ea typeface="Verdana" panose="020B0604030504040204" pitchFamily="34" charset="0"/>
                <a:cs typeface="Verdana" panose="020B0604030504040204" pitchFamily="34" charset="0"/>
              </a:rPr>
              <a:t>1 Petrus 5:13</a:t>
            </a:r>
            <a:endParaRPr lang="nl-NL" sz="3000" b="1" dirty="0">
              <a:latin typeface="Verdana" panose="020B0604030504040204" pitchFamily="34" charset="0"/>
              <a:ea typeface="Verdana" panose="020B0604030504040204" pitchFamily="34" charset="0"/>
              <a:cs typeface="Verdana" panose="020B0604030504040204" pitchFamily="34" charset="0"/>
            </a:endParaRPr>
          </a:p>
          <a:p>
            <a:r>
              <a:rPr lang="nl-NL" sz="3000" dirty="0" smtClean="0">
                <a:latin typeface="Verdana" panose="020B0604030504040204" pitchFamily="34" charset="0"/>
                <a:ea typeface="Verdana" panose="020B0604030504040204" pitchFamily="34" charset="0"/>
                <a:cs typeface="Verdana" panose="020B0604030504040204" pitchFamily="34" charset="0"/>
              </a:rPr>
              <a:t>…… en mijn zoon Marcus.</a:t>
            </a:r>
          </a:p>
        </p:txBody>
      </p:sp>
    </p:spTree>
    <p:extLst>
      <p:ext uri="{BB962C8B-B14F-4D97-AF65-F5344CB8AC3E}">
        <p14:creationId xmlns:p14="http://schemas.microsoft.com/office/powerpoint/2010/main" val="290213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55399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a:t>
            </a:r>
          </a:p>
        </p:txBody>
      </p:sp>
      <p:sp>
        <p:nvSpPr>
          <p:cNvPr id="6" name="Rechthoek 5"/>
          <p:cNvSpPr/>
          <p:nvPr/>
        </p:nvSpPr>
        <p:spPr>
          <a:xfrm>
            <a:off x="457200" y="1382712"/>
            <a:ext cx="11409218"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13 Als gij komt, breng dan de mantel mede, die ik te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Troas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bij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Karpus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liet liggen</a:t>
            </a:r>
          </a:p>
        </p:txBody>
      </p:sp>
    </p:spTree>
    <p:extLst>
      <p:ext uri="{BB962C8B-B14F-4D97-AF65-F5344CB8AC3E}">
        <p14:creationId xmlns:p14="http://schemas.microsoft.com/office/powerpoint/2010/main" val="397697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55399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a:t>
            </a:r>
          </a:p>
        </p:txBody>
      </p:sp>
      <p:sp>
        <p:nvSpPr>
          <p:cNvPr id="6" name="Rechthoek 5"/>
          <p:cNvSpPr/>
          <p:nvPr/>
        </p:nvSpPr>
        <p:spPr>
          <a:xfrm>
            <a:off x="457200" y="1382712"/>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13 Als gij komt, breng dan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mantel</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mede, die ik te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Troas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bij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Karpus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liet liggen, en ook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boeken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vooral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perkamenten.</a:t>
            </a:r>
          </a:p>
        </p:txBody>
      </p:sp>
      <p:sp>
        <p:nvSpPr>
          <p:cNvPr id="2" name="Tekstvak 1"/>
          <p:cNvSpPr txBox="1"/>
          <p:nvPr/>
        </p:nvSpPr>
        <p:spPr>
          <a:xfrm>
            <a:off x="3325091" y="4337368"/>
            <a:ext cx="5673436" cy="553998"/>
          </a:xfrm>
          <a:prstGeom prst="rect">
            <a:avLst/>
          </a:prstGeom>
          <a:noFill/>
          <a:ln w="12700">
            <a:solidFill>
              <a:schemeClr val="tx1"/>
            </a:solidFill>
          </a:ln>
        </p:spPr>
        <p:txBody>
          <a:bodyPr wrap="square" rtlCol="0">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Mantel = Grieks: </a:t>
            </a:r>
            <a:r>
              <a:rPr lang="nl-NL" sz="3000" dirty="0" err="1" smtClean="0">
                <a:latin typeface="Verdana" panose="020B0604030504040204" pitchFamily="34" charset="0"/>
                <a:ea typeface="Verdana" panose="020B0604030504040204" pitchFamily="34" charset="0"/>
                <a:cs typeface="Verdana" panose="020B0604030504040204" pitchFamily="34" charset="0"/>
              </a:rPr>
              <a:t>phelonen</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sp>
        <p:nvSpPr>
          <p:cNvPr id="8" name="Tekstvak 7"/>
          <p:cNvSpPr txBox="1"/>
          <p:nvPr/>
        </p:nvSpPr>
        <p:spPr>
          <a:xfrm>
            <a:off x="2888673" y="5494236"/>
            <a:ext cx="6546272" cy="553998"/>
          </a:xfrm>
          <a:prstGeom prst="rect">
            <a:avLst/>
          </a:prstGeom>
          <a:noFill/>
          <a:ln w="12700">
            <a:solidFill>
              <a:schemeClr val="tx1"/>
            </a:solidFill>
          </a:ln>
        </p:spPr>
        <p:txBody>
          <a:bodyPr wrap="square" rtlCol="0">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Schriftwoord vertaling: reiszak</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5301" y="2860040"/>
            <a:ext cx="2518718" cy="1516370"/>
          </a:xfrm>
          <a:prstGeom prst="rect">
            <a:avLst/>
          </a:prstGeom>
        </p:spPr>
      </p:pic>
    </p:spTree>
    <p:extLst>
      <p:ext uri="{BB962C8B-B14F-4D97-AF65-F5344CB8AC3E}">
        <p14:creationId xmlns:p14="http://schemas.microsoft.com/office/powerpoint/2010/main" val="53072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P spid="2" grpId="0" animBg="1"/>
      <p:bldP spid="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55399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a:t>
            </a:r>
          </a:p>
        </p:txBody>
      </p:sp>
      <p:sp>
        <p:nvSpPr>
          <p:cNvPr id="6" name="Rechthoek 5"/>
          <p:cNvSpPr/>
          <p:nvPr/>
        </p:nvSpPr>
        <p:spPr>
          <a:xfrm>
            <a:off x="457200" y="1382712"/>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13 Als gij komt, breng dan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mantel</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mede, die ik te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Troas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bij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Karpus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liet liggen, en ook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boeken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vooral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perkamenten.</a:t>
            </a:r>
          </a:p>
        </p:txBody>
      </p:sp>
      <p:sp>
        <p:nvSpPr>
          <p:cNvPr id="2" name="Tekstvak 1"/>
          <p:cNvSpPr txBox="1"/>
          <p:nvPr/>
        </p:nvSpPr>
        <p:spPr>
          <a:xfrm>
            <a:off x="831273" y="4426528"/>
            <a:ext cx="10661071" cy="553998"/>
          </a:xfrm>
          <a:prstGeom prst="rect">
            <a:avLst/>
          </a:prstGeom>
          <a:noFill/>
          <a:ln w="12700">
            <a:solidFill>
              <a:schemeClr val="tx1"/>
            </a:solidFill>
          </a:ln>
        </p:spPr>
        <p:txBody>
          <a:bodyPr wrap="square" rtlCol="0">
            <a:spAutoFit/>
          </a:bodyPr>
          <a:lstStyle/>
          <a:p>
            <a:r>
              <a:rPr lang="nl-NL" sz="3000" dirty="0" smtClean="0">
                <a:latin typeface="Verdana" panose="020B0604030504040204" pitchFamily="34" charset="0"/>
                <a:ea typeface="Verdana" panose="020B0604030504040204" pitchFamily="34" charset="0"/>
                <a:cs typeface="Verdana" panose="020B0604030504040204" pitchFamily="34" charset="0"/>
              </a:rPr>
              <a:t>Vers 21: Doe uw best voor de winter te komen (…)</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1217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2 Timotheüs 4 </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553998"/>
          </a:xfrm>
          <a:prstGeom prst="rect">
            <a:avLst/>
          </a:prstGeom>
        </p:spPr>
        <p:txBody>
          <a:bodyPr wrap="square">
            <a:spAutoFit/>
          </a:bodyPr>
          <a:lstStyle/>
          <a:p>
            <a:r>
              <a:rPr lang="nl-NL" sz="3000" dirty="0" smtClean="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a:t>
            </a:r>
          </a:p>
        </p:txBody>
      </p:sp>
      <p:sp>
        <p:nvSpPr>
          <p:cNvPr id="6" name="Rechthoek 5"/>
          <p:cNvSpPr/>
          <p:nvPr/>
        </p:nvSpPr>
        <p:spPr>
          <a:xfrm>
            <a:off x="457200" y="1382712"/>
            <a:ext cx="11409218" cy="1477328"/>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13 Als gij komt, breng dan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omslag</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mede, die ik te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Troas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bij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Karpus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liet liggen, en ook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boeken</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vooral de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perkamenten.</a:t>
            </a:r>
          </a:p>
        </p:txBody>
      </p:sp>
      <p:pic>
        <p:nvPicPr>
          <p:cNvPr id="4" name="Afbeelding 3"/>
          <p:cNvPicPr>
            <a:picLocks noChangeAspect="1"/>
          </p:cNvPicPr>
          <p:nvPr/>
        </p:nvPicPr>
        <p:blipFill>
          <a:blip r:embed="rId3"/>
          <a:stretch>
            <a:fillRect/>
          </a:stretch>
        </p:blipFill>
        <p:spPr>
          <a:xfrm>
            <a:off x="4417022" y="3922279"/>
            <a:ext cx="3110345" cy="2073563"/>
          </a:xfrm>
          <a:prstGeom prst="rect">
            <a:avLst/>
          </a:prstGeom>
        </p:spPr>
      </p:pic>
      <p:pic>
        <p:nvPicPr>
          <p:cNvPr id="5" name="Afbeelding 4"/>
          <p:cNvPicPr>
            <a:picLocks noChangeAspect="1"/>
          </p:cNvPicPr>
          <p:nvPr/>
        </p:nvPicPr>
        <p:blipFill>
          <a:blip r:embed="rId4"/>
          <a:stretch>
            <a:fillRect/>
          </a:stretch>
        </p:blipFill>
        <p:spPr>
          <a:xfrm>
            <a:off x="457200" y="3973973"/>
            <a:ext cx="3631624" cy="2276159"/>
          </a:xfrm>
          <a:prstGeom prst="rect">
            <a:avLst/>
          </a:prstGeom>
        </p:spPr>
      </p:pic>
      <p:pic>
        <p:nvPicPr>
          <p:cNvPr id="8" name="Afbeelding 7"/>
          <p:cNvPicPr>
            <a:picLocks noChangeAspect="1"/>
          </p:cNvPicPr>
          <p:nvPr/>
        </p:nvPicPr>
        <p:blipFill>
          <a:blip r:embed="rId5"/>
          <a:stretch>
            <a:fillRect/>
          </a:stretch>
        </p:blipFill>
        <p:spPr>
          <a:xfrm>
            <a:off x="8270730" y="3667991"/>
            <a:ext cx="3447291" cy="2582141"/>
          </a:xfrm>
          <a:prstGeom prst="rect">
            <a:avLst/>
          </a:prstGeom>
        </p:spPr>
      </p:pic>
    </p:spTree>
    <p:extLst>
      <p:ext uri="{BB962C8B-B14F-4D97-AF65-F5344CB8AC3E}">
        <p14:creationId xmlns:p14="http://schemas.microsoft.com/office/powerpoint/2010/main" val="369474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2934813" y="2543823"/>
            <a:ext cx="6090310" cy="1323439"/>
          </a:xfrm>
          <a:prstGeom prst="rect">
            <a:avLst/>
          </a:prstGeom>
          <a:noFill/>
          <a:ln w="19050">
            <a:solidFill>
              <a:srgbClr val="002060"/>
            </a:solidFill>
          </a:ln>
        </p:spPr>
        <p:txBody>
          <a:bodyPr wrap="square" rtlCol="0">
            <a:spAutoFit/>
          </a:bodyPr>
          <a:lstStyle/>
          <a:p>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Galaten 2</a:t>
            </a:r>
          </a:p>
        </p:txBody>
      </p:sp>
    </p:spTree>
    <p:extLst>
      <p:ext uri="{BB962C8B-B14F-4D97-AF65-F5344CB8AC3E}">
        <p14:creationId xmlns:p14="http://schemas.microsoft.com/office/powerpoint/2010/main" val="9856597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Galaten 2</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1938992"/>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9 en toen zij de genade, die mij geschonken was, opmerkten, reikten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Jakobus</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Kefas</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en Johannes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die voor steunpilaren golden, mij en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Barnabas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de broederhand (…)</a:t>
            </a:r>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8586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Galaten 2</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28675"/>
            <a:ext cx="11409218" cy="1938992"/>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9 en toen zij de genade, die mij geschonken was, opmerkten, reikten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Jakobus</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Kefas</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en Johannes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die voor steunpilaren golden, mij en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Barnabas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de broederhand (…)</a:t>
            </a:r>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kstvak 4"/>
          <p:cNvSpPr txBox="1"/>
          <p:nvPr/>
        </p:nvSpPr>
        <p:spPr>
          <a:xfrm>
            <a:off x="4660322" y="3321704"/>
            <a:ext cx="3002973" cy="2862322"/>
          </a:xfrm>
          <a:prstGeom prst="rect">
            <a:avLst/>
          </a:prstGeom>
          <a:noFill/>
          <a:ln w="28575">
            <a:solidFill>
              <a:srgbClr val="FF0000"/>
            </a:solidFill>
          </a:ln>
        </p:spPr>
        <p:txBody>
          <a:bodyPr wrap="square" rtlCol="0">
            <a:spAutoFit/>
          </a:bodyPr>
          <a:lstStyle/>
          <a:p>
            <a:r>
              <a:rPr lang="nl-NL" sz="3000" b="1" dirty="0" err="1">
                <a:solidFill>
                  <a:srgbClr val="FF0000"/>
                </a:solidFill>
                <a:latin typeface="Verdana" panose="020B0604030504040204" pitchFamily="34" charset="0"/>
                <a:ea typeface="Verdana" panose="020B0604030504040204" pitchFamily="34" charset="0"/>
                <a:cs typeface="Verdana" panose="020B0604030504040204" pitchFamily="34" charset="0"/>
              </a:rPr>
              <a:t>Jakobus</a:t>
            </a:r>
            <a:endParaRPr lang="nl-NL" sz="30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sz="3000" b="1" dirty="0">
                <a:solidFill>
                  <a:srgbClr val="FF0000"/>
                </a:solidFill>
                <a:latin typeface="Verdana" panose="020B0604030504040204" pitchFamily="34" charset="0"/>
                <a:ea typeface="Verdana" panose="020B0604030504040204" pitchFamily="34" charset="0"/>
                <a:cs typeface="Verdana" panose="020B0604030504040204" pitchFamily="34" charset="0"/>
              </a:rPr>
              <a:t>1 </a:t>
            </a:r>
            <a:r>
              <a:rPr lang="nl-NL" sz="3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Petrus</a:t>
            </a:r>
          </a:p>
          <a:p>
            <a:r>
              <a:rPr lang="nl-NL" sz="3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 Petrus</a:t>
            </a:r>
            <a:endParaRPr lang="nl-NL" sz="30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sz="3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1 Johannes</a:t>
            </a:r>
          </a:p>
          <a:p>
            <a:r>
              <a:rPr lang="nl-NL" sz="3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 Johannes</a:t>
            </a:r>
          </a:p>
          <a:p>
            <a:r>
              <a:rPr lang="nl-NL" sz="30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3 Johannes</a:t>
            </a:r>
            <a:endParaRPr lang="nl-NL" sz="3000"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2002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Kolossenzen 1</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342899" y="828675"/>
            <a:ext cx="11170227" cy="1477328"/>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26 het </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geheimenis</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dat eeuwen en geslachten lang verborgen is geweest, maar thans geopenbaard is aan Zijn heiligen.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kstvak 1"/>
          <p:cNvSpPr txBox="1"/>
          <p:nvPr/>
        </p:nvSpPr>
        <p:spPr>
          <a:xfrm>
            <a:off x="3221181" y="3387437"/>
            <a:ext cx="4322619" cy="523220"/>
          </a:xfrm>
          <a:prstGeom prst="rect">
            <a:avLst/>
          </a:prstGeom>
          <a:noFill/>
          <a:ln w="12700">
            <a:solidFill>
              <a:schemeClr val="tx1"/>
            </a:solidFill>
          </a:ln>
        </p:spPr>
        <p:txBody>
          <a:bodyPr wrap="square" rtlCol="0">
            <a:spAutoFit/>
          </a:bodyPr>
          <a:lstStyle/>
          <a:p>
            <a:r>
              <a:rPr lang="nl-NL" sz="2800" dirty="0" smtClean="0">
                <a:latin typeface="Verdana" panose="020B0604030504040204" pitchFamily="34" charset="0"/>
                <a:ea typeface="Verdana" panose="020B0604030504040204" pitchFamily="34" charset="0"/>
                <a:cs typeface="Verdana" panose="020B0604030504040204" pitchFamily="34" charset="0"/>
              </a:rPr>
              <a:t>SV: verborgenheid</a:t>
            </a:r>
            <a:endParaRPr lang="nl-NL" sz="2800" dirty="0">
              <a:latin typeface="Verdana" panose="020B0604030504040204" pitchFamily="34" charset="0"/>
              <a:ea typeface="Verdana" panose="020B0604030504040204" pitchFamily="34" charset="0"/>
              <a:cs typeface="Verdana" panose="020B0604030504040204" pitchFamily="34" charset="0"/>
            </a:endParaRPr>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36442"/>
            <a:ext cx="4716966" cy="2021558"/>
          </a:xfrm>
          <a:prstGeom prst="rect">
            <a:avLst/>
          </a:prstGeom>
        </p:spPr>
      </p:pic>
    </p:spTree>
    <p:extLst>
      <p:ext uri="{BB962C8B-B14F-4D97-AF65-F5344CB8AC3E}">
        <p14:creationId xmlns:p14="http://schemas.microsoft.com/office/powerpoint/2010/main" val="289525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446806" y="69576"/>
            <a:ext cx="3397827" cy="6740307"/>
          </a:xfrm>
          <a:prstGeom prst="rect">
            <a:avLst/>
          </a:prstGeom>
          <a:noFill/>
          <a:ln w="19050">
            <a:solidFill>
              <a:schemeClr val="tx1"/>
            </a:solidFill>
          </a:ln>
        </p:spPr>
        <p:txBody>
          <a:bodyPr wrap="square" rtlCol="0">
            <a:spAutoFit/>
          </a:bodyPr>
          <a:lstStyle/>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Mattheüs</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Marcus </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Lukas</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Johannes</a:t>
            </a:r>
            <a:endParaRPr lang="nl-NL"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Handelingen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Romeinen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Korinthe</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Galaten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Efeze</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Filippenzen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Kolossenzen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Thessalonicenzen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Timotheüs</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Titus</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Filemon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Hebreeën</a:t>
            </a:r>
          </a:p>
          <a:p>
            <a:r>
              <a:rPr lang="nl-NL" b="1" dirty="0" err="1">
                <a:solidFill>
                  <a:srgbClr val="FF0000"/>
                </a:solidFill>
                <a:latin typeface="Verdana" panose="020B0604030504040204" pitchFamily="34" charset="0"/>
                <a:ea typeface="Verdana" panose="020B0604030504040204" pitchFamily="34" charset="0"/>
                <a:cs typeface="Verdana" panose="020B0604030504040204" pitchFamily="34" charset="0"/>
              </a:rPr>
              <a:t>Jakobus</a:t>
            </a:r>
            <a:endParaRPr lang="nl-NL"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1 </a:t>
            </a:r>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Petrus</a:t>
            </a:r>
          </a:p>
          <a:p>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 Petrus</a:t>
            </a:r>
          </a:p>
          <a:p>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1 Johannes</a:t>
            </a:r>
          </a:p>
          <a:p>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2 Johannes</a:t>
            </a:r>
          </a:p>
          <a:p>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3 Johannes</a:t>
            </a:r>
          </a:p>
          <a:p>
            <a:r>
              <a:rPr lang="nl-NL"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Judas</a:t>
            </a:r>
          </a:p>
          <a:p>
            <a:r>
              <a:rPr lang="nl-NL" dirty="0" smtClean="0">
                <a:solidFill>
                  <a:srgbClr val="CC0066"/>
                </a:solidFill>
                <a:latin typeface="Verdana" panose="020B0604030504040204" pitchFamily="34" charset="0"/>
                <a:ea typeface="Verdana" panose="020B0604030504040204" pitchFamily="34" charset="0"/>
                <a:cs typeface="Verdana" panose="020B0604030504040204" pitchFamily="34" charset="0"/>
              </a:rPr>
              <a:t>Openbaring</a:t>
            </a:r>
            <a:endParaRPr lang="nl-NL" sz="3000" dirty="0" smtClean="0">
              <a:solidFill>
                <a:schemeClr val="accent2"/>
              </a:solidFill>
              <a:latin typeface="Verdana" panose="020B0604030504040204" pitchFamily="34" charset="0"/>
              <a:ea typeface="Verdana" panose="020B0604030504040204" pitchFamily="34" charset="0"/>
              <a:cs typeface="Verdana" panose="020B0604030504040204" pitchFamily="34" charset="0"/>
            </a:endParaRPr>
          </a:p>
        </p:txBody>
      </p:sp>
      <p:sp>
        <p:nvSpPr>
          <p:cNvPr id="2" name="Tekstvak 1"/>
          <p:cNvSpPr txBox="1"/>
          <p:nvPr/>
        </p:nvSpPr>
        <p:spPr>
          <a:xfrm>
            <a:off x="3986644" y="685800"/>
            <a:ext cx="4634346" cy="492443"/>
          </a:xfrm>
          <a:prstGeom prst="rect">
            <a:avLst/>
          </a:prstGeom>
          <a:noFill/>
        </p:spPr>
        <p:txBody>
          <a:bodyPr wrap="square" rtlCol="0">
            <a:spAutoFit/>
          </a:bodyPr>
          <a:lstStyle/>
          <a:p>
            <a:r>
              <a:rPr lang="nl-NL" sz="2600" b="1" dirty="0" smtClean="0">
                <a:solidFill>
                  <a:srgbClr val="002060"/>
                </a:solidFill>
              </a:rPr>
              <a:t>Indeling naar Latijnse Vulgaat</a:t>
            </a:r>
            <a:endParaRPr lang="nl-NL" sz="2600" b="1" dirty="0">
              <a:solidFill>
                <a:srgbClr val="002060"/>
              </a:solidFill>
            </a:endParaRPr>
          </a:p>
        </p:txBody>
      </p:sp>
      <p:sp>
        <p:nvSpPr>
          <p:cNvPr id="4" name="PIJL-LINKS 3"/>
          <p:cNvSpPr/>
          <p:nvPr/>
        </p:nvSpPr>
        <p:spPr>
          <a:xfrm>
            <a:off x="4707081" y="1319646"/>
            <a:ext cx="2535382" cy="1007918"/>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nl-NL"/>
          </a:p>
        </p:txBody>
      </p:sp>
      <p:sp>
        <p:nvSpPr>
          <p:cNvPr id="7" name="Tekstvak 6"/>
          <p:cNvSpPr txBox="1"/>
          <p:nvPr/>
        </p:nvSpPr>
        <p:spPr>
          <a:xfrm>
            <a:off x="8620990" y="69577"/>
            <a:ext cx="3397827" cy="6740307"/>
          </a:xfrm>
          <a:prstGeom prst="rect">
            <a:avLst/>
          </a:prstGeom>
          <a:noFill/>
          <a:ln w="19050">
            <a:solidFill>
              <a:schemeClr val="tx1"/>
            </a:solidFill>
          </a:ln>
        </p:spPr>
        <p:txBody>
          <a:bodyPr wrap="square" rtlCol="0">
            <a:spAutoFit/>
          </a:bodyPr>
          <a:lstStyle/>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Mattheüs</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Marcus </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Lukas</a:t>
            </a: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Johannes</a:t>
            </a:r>
            <a:endParaRPr lang="nl-NL"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dirty="0" smtClean="0">
                <a:solidFill>
                  <a:srgbClr val="FF0000"/>
                </a:solidFill>
                <a:latin typeface="Verdana" panose="020B0604030504040204" pitchFamily="34" charset="0"/>
                <a:ea typeface="Verdana" panose="020B0604030504040204" pitchFamily="34" charset="0"/>
                <a:cs typeface="Verdana" panose="020B0604030504040204" pitchFamily="34" charset="0"/>
              </a:rPr>
              <a:t>Handelingen</a:t>
            </a:r>
          </a:p>
          <a:p>
            <a:r>
              <a:rPr lang="nl-NL" b="1" dirty="0" err="1">
                <a:solidFill>
                  <a:srgbClr val="FF0000"/>
                </a:solidFill>
                <a:latin typeface="Verdana" panose="020B0604030504040204" pitchFamily="34" charset="0"/>
                <a:ea typeface="Verdana" panose="020B0604030504040204" pitchFamily="34" charset="0"/>
                <a:cs typeface="Verdana" panose="020B0604030504040204" pitchFamily="34" charset="0"/>
              </a:rPr>
              <a:t>Jakobus</a:t>
            </a:r>
            <a:endParaRPr lang="nl-NL" b="1" dirty="0">
              <a:solidFill>
                <a:srgbClr val="FF0000"/>
              </a:solidFill>
              <a:latin typeface="Verdana" panose="020B0604030504040204" pitchFamily="34" charset="0"/>
              <a:ea typeface="Verdana" panose="020B0604030504040204" pitchFamily="34" charset="0"/>
              <a:cs typeface="Verdana" panose="020B0604030504040204" pitchFamily="34" charset="0"/>
            </a:endParaRP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1 Petrus</a:t>
            </a: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2 Petrus</a:t>
            </a: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1 Johannes</a:t>
            </a: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2 Johannes</a:t>
            </a: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3 Johannes</a:t>
            </a:r>
          </a:p>
          <a:p>
            <a:r>
              <a:rPr lang="nl-NL" b="1" dirty="0">
                <a:solidFill>
                  <a:srgbClr val="FF0000"/>
                </a:solidFill>
                <a:latin typeface="Verdana" panose="020B0604030504040204" pitchFamily="34" charset="0"/>
                <a:ea typeface="Verdana" panose="020B0604030504040204" pitchFamily="34" charset="0"/>
                <a:cs typeface="Verdana" panose="020B0604030504040204" pitchFamily="34" charset="0"/>
              </a:rPr>
              <a:t>Judas</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Romeinen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Korinthe</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Galaten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Efeze</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Filippenzen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Kolossenzen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Thessalonicenzen</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Hebreeën (!!)</a:t>
            </a:r>
            <a:endParaRPr lang="nl-NL" dirty="0">
              <a:solidFill>
                <a:srgbClr val="0070C0"/>
              </a:solidFill>
              <a:latin typeface="Verdana" panose="020B0604030504040204" pitchFamily="34" charset="0"/>
              <a:ea typeface="Verdana" panose="020B0604030504040204" pitchFamily="34" charset="0"/>
              <a:cs typeface="Verdana" panose="020B0604030504040204" pitchFamily="34" charset="0"/>
            </a:endParaRP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1 en 2 Timotheüs</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Titus</a:t>
            </a:r>
          </a:p>
          <a:p>
            <a:r>
              <a:rPr lang="nl-NL" dirty="0" smtClean="0">
                <a:solidFill>
                  <a:srgbClr val="0070C0"/>
                </a:solidFill>
                <a:latin typeface="Verdana" panose="020B0604030504040204" pitchFamily="34" charset="0"/>
                <a:ea typeface="Verdana" panose="020B0604030504040204" pitchFamily="34" charset="0"/>
                <a:cs typeface="Verdana" panose="020B0604030504040204" pitchFamily="34" charset="0"/>
              </a:rPr>
              <a:t>Filemon</a:t>
            </a:r>
          </a:p>
          <a:p>
            <a:r>
              <a:rPr lang="nl-NL" dirty="0" smtClean="0">
                <a:solidFill>
                  <a:srgbClr val="CC0066"/>
                </a:solidFill>
                <a:latin typeface="Verdana" panose="020B0604030504040204" pitchFamily="34" charset="0"/>
                <a:ea typeface="Verdana" panose="020B0604030504040204" pitchFamily="34" charset="0"/>
                <a:cs typeface="Verdana" panose="020B0604030504040204" pitchFamily="34" charset="0"/>
              </a:rPr>
              <a:t>Openbaring</a:t>
            </a:r>
            <a:endParaRPr lang="nl-NL" sz="3000" dirty="0" smtClean="0">
              <a:solidFill>
                <a:schemeClr val="accent2"/>
              </a:solidFill>
              <a:latin typeface="Verdana" panose="020B0604030504040204" pitchFamily="34" charset="0"/>
              <a:ea typeface="Verdana" panose="020B0604030504040204" pitchFamily="34" charset="0"/>
              <a:cs typeface="Verdana" panose="020B0604030504040204" pitchFamily="34" charset="0"/>
            </a:endParaRPr>
          </a:p>
        </p:txBody>
      </p:sp>
      <p:sp>
        <p:nvSpPr>
          <p:cNvPr id="8" name="Tekstvak 7"/>
          <p:cNvSpPr txBox="1"/>
          <p:nvPr/>
        </p:nvSpPr>
        <p:spPr>
          <a:xfrm>
            <a:off x="3910444" y="3813463"/>
            <a:ext cx="4634346" cy="492443"/>
          </a:xfrm>
          <a:prstGeom prst="rect">
            <a:avLst/>
          </a:prstGeom>
          <a:noFill/>
        </p:spPr>
        <p:txBody>
          <a:bodyPr wrap="square" rtlCol="0">
            <a:spAutoFit/>
          </a:bodyPr>
          <a:lstStyle/>
          <a:p>
            <a:r>
              <a:rPr lang="nl-NL" sz="2600" b="1" dirty="0" smtClean="0">
                <a:solidFill>
                  <a:srgbClr val="002060"/>
                </a:solidFill>
              </a:rPr>
              <a:t>Indeling Griekse manuscripten</a:t>
            </a:r>
            <a:endParaRPr lang="nl-NL" sz="2600" b="1" dirty="0">
              <a:solidFill>
                <a:srgbClr val="002060"/>
              </a:solidFill>
            </a:endParaRPr>
          </a:p>
        </p:txBody>
      </p:sp>
      <p:sp>
        <p:nvSpPr>
          <p:cNvPr id="9" name="PIJL-RECHTS 8"/>
          <p:cNvSpPr/>
          <p:nvPr/>
        </p:nvSpPr>
        <p:spPr>
          <a:xfrm>
            <a:off x="4490603" y="4422456"/>
            <a:ext cx="3250624" cy="136934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8629167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1775086" y="2875911"/>
            <a:ext cx="8409763" cy="1323439"/>
          </a:xfrm>
          <a:prstGeom prst="rect">
            <a:avLst/>
          </a:prstGeom>
          <a:noFill/>
          <a:ln w="19050">
            <a:solidFill>
              <a:srgbClr val="002060"/>
            </a:solidFill>
          </a:ln>
        </p:spPr>
        <p:txBody>
          <a:bodyPr wrap="square" rtlCol="0">
            <a:spAutoFit/>
          </a:bodyPr>
          <a:lstStyle/>
          <a:p>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2 Timotheüs 3</a:t>
            </a:r>
          </a:p>
        </p:txBody>
      </p:sp>
    </p:spTree>
    <p:extLst>
      <p:ext uri="{BB962C8B-B14F-4D97-AF65-F5344CB8AC3E}">
        <p14:creationId xmlns:p14="http://schemas.microsoft.com/office/powerpoint/2010/main" val="13115706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Timotheüs 3 (SW)</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15 en dat jij van kind af aan </a:t>
            </a:r>
            <a:r>
              <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rPr>
              <a:t>de heilige schriften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hebt waargenomen, die in staat zijn jou wijs te maken door redding in het geloof dat is in Christus Jezus.</a:t>
            </a:r>
          </a:p>
        </p:txBody>
      </p:sp>
      <p:sp>
        <p:nvSpPr>
          <p:cNvPr id="6" name="Rechthoek 5"/>
          <p:cNvSpPr/>
          <p:nvPr/>
        </p:nvSpPr>
        <p:spPr>
          <a:xfrm>
            <a:off x="457200" y="2342371"/>
            <a:ext cx="11409218" cy="553998"/>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16 Alle Schrift is </a:t>
            </a:r>
            <a:r>
              <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rPr>
              <a:t>door God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geinspireerd</a:t>
            </a:r>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4833101"/>
            <a:ext cx="9266663" cy="2024900"/>
          </a:xfrm>
          <a:prstGeom prst="rect">
            <a:avLst/>
          </a:prstGeom>
        </p:spPr>
      </p:pic>
    </p:spTree>
    <p:extLst>
      <p:ext uri="{BB962C8B-B14F-4D97-AF65-F5344CB8AC3E}">
        <p14:creationId xmlns:p14="http://schemas.microsoft.com/office/powerpoint/2010/main" val="226618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Timotheüs 3 (SW)</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477328"/>
          </a:xfrm>
          <a:prstGeom prst="rect">
            <a:avLst/>
          </a:prstGeom>
        </p:spPr>
        <p:txBody>
          <a:bodyPr wrap="square">
            <a:spAutoFit/>
          </a:bodyPr>
          <a:lstStyle/>
          <a:p>
            <a:r>
              <a:rPr lang="nl-NL" sz="3000" dirty="0">
                <a:solidFill>
                  <a:schemeClr val="bg2">
                    <a:lumMod val="75000"/>
                  </a:schemeClr>
                </a:solidFill>
                <a:latin typeface="Verdana" panose="020B0604030504040204" pitchFamily="34" charset="0"/>
                <a:ea typeface="Verdana" panose="020B0604030504040204" pitchFamily="34" charset="0"/>
                <a:cs typeface="Verdana" panose="020B0604030504040204" pitchFamily="34" charset="0"/>
              </a:rPr>
              <a:t>15 en dat jij van kind af aan de heilige schriften hebt waargenomen, die in staat zijn jou wijs te maken door redding in het geloof dat is in Christus Jezus.</a:t>
            </a:r>
          </a:p>
        </p:txBody>
      </p:sp>
      <p:sp>
        <p:nvSpPr>
          <p:cNvPr id="6" name="Rechthoek 5"/>
          <p:cNvSpPr/>
          <p:nvPr/>
        </p:nvSpPr>
        <p:spPr>
          <a:xfrm>
            <a:off x="457200" y="2342371"/>
            <a:ext cx="11409218" cy="1938992"/>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16 Alle Schrift is </a:t>
            </a:r>
            <a:r>
              <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rPr>
              <a:t>door God </a:t>
            </a:r>
            <a:r>
              <a:rPr lang="nl-NL" sz="3000" b="1" u="sng"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geinspireerd</a:t>
            </a:r>
            <a:r>
              <a:rPr lang="nl-NL" sz="3000" b="1" u="sng"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en voordelig voor onderwijs, voor blootlegging, voor correctie en voor opvoeding, in rechtvaardigheid,</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endParaRPr lang="nl-NL" sz="3000" b="1"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688" y="4716966"/>
            <a:ext cx="9408278" cy="2055845"/>
          </a:xfrm>
          <a:prstGeom prst="rect">
            <a:avLst/>
          </a:prstGeom>
        </p:spPr>
      </p:pic>
    </p:spTree>
    <p:extLst>
      <p:ext uri="{BB962C8B-B14F-4D97-AF65-F5344CB8AC3E}">
        <p14:creationId xmlns:p14="http://schemas.microsoft.com/office/powerpoint/2010/main" val="21069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a:solidFill>
                  <a:srgbClr val="002060"/>
                </a:solidFill>
                <a:latin typeface="Verdana" panose="020B0604030504040204" pitchFamily="34" charset="0"/>
                <a:ea typeface="Verdana" panose="020B0604030504040204" pitchFamily="34" charset="0"/>
                <a:cs typeface="Verdana" panose="020B0604030504040204" pitchFamily="34" charset="0"/>
              </a:rPr>
              <a:t>2</a:t>
            </a:r>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Timotheüs 3 (SW)</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46859"/>
            <a:ext cx="11409218" cy="1015663"/>
          </a:xfrm>
          <a:prstGeom prst="rect">
            <a:avLst/>
          </a:prstGeom>
        </p:spPr>
        <p:txBody>
          <a:bodyPr wrap="square">
            <a:spAutoFit/>
          </a:bodyPr>
          <a:lstStyle/>
          <a:p>
            <a:r>
              <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rPr>
              <a:t>17 opdat de mens van God volkomen mag zijn, toegerust tot ieder goed </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werk.</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323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88373" y="1030942"/>
            <a:ext cx="11471563" cy="553998"/>
          </a:xfrm>
          <a:prstGeom prst="rect">
            <a:avLst/>
          </a:prstGeom>
          <a:noFill/>
        </p:spPr>
        <p:txBody>
          <a:bodyPr wrap="square" rtlCol="0">
            <a:spAutoFit/>
          </a:bodyPr>
          <a:lstStyle/>
          <a:p>
            <a:r>
              <a:rPr lang="nl-NL" sz="3000" b="1" dirty="0" smtClean="0">
                <a:latin typeface="Verdana" panose="020B0604030504040204" pitchFamily="34" charset="0"/>
                <a:ea typeface="Verdana" panose="020B0604030504040204" pitchFamily="34" charset="0"/>
                <a:cs typeface="Verdana" panose="020B0604030504040204" pitchFamily="34" charset="0"/>
              </a:rPr>
              <a:t>Canonvorming van het NT </a:t>
            </a:r>
            <a:r>
              <a:rPr lang="nl-NL" sz="3000" b="1"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3</a:t>
            </a:r>
            <a:r>
              <a:rPr lang="nl-NL" sz="3000" b="1" baseline="300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e</a:t>
            </a:r>
            <a:r>
              <a:rPr lang="nl-NL" sz="3000" b="1"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of 4</a:t>
            </a:r>
            <a:r>
              <a:rPr lang="nl-NL" sz="3000" b="1" baseline="30000"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e</a:t>
            </a:r>
            <a:r>
              <a:rPr lang="nl-NL" sz="3000" b="1" dirty="0" smtClean="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eeuw na Chr.</a:t>
            </a:r>
            <a:endParaRPr lang="nl-NL" sz="3000" b="1" dirty="0" smtClean="0">
              <a:latin typeface="Verdana" panose="020B0604030504040204" pitchFamily="34" charset="0"/>
              <a:ea typeface="Verdana" panose="020B0604030504040204" pitchFamily="34" charset="0"/>
              <a:cs typeface="Verdana" panose="020B0604030504040204" pitchFamily="34" charset="0"/>
            </a:endParaRPr>
          </a:p>
        </p:txBody>
      </p:sp>
      <p:pic>
        <p:nvPicPr>
          <p:cNvPr id="6" name="Afbeelding 5"/>
          <p:cNvPicPr>
            <a:picLocks noChangeAspect="1"/>
          </p:cNvPicPr>
          <p:nvPr/>
        </p:nvPicPr>
        <p:blipFill>
          <a:blip r:embed="rId3"/>
          <a:stretch>
            <a:fillRect/>
          </a:stretch>
        </p:blipFill>
        <p:spPr>
          <a:xfrm>
            <a:off x="4727864" y="2894734"/>
            <a:ext cx="2546205" cy="2674097"/>
          </a:xfrm>
          <a:prstGeom prst="rect">
            <a:avLst/>
          </a:prstGeom>
        </p:spPr>
      </p:pic>
    </p:spTree>
    <p:extLst>
      <p:ext uri="{BB962C8B-B14F-4D97-AF65-F5344CB8AC3E}">
        <p14:creationId xmlns:p14="http://schemas.microsoft.com/office/powerpoint/2010/main" val="209335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98764" y="594524"/>
            <a:ext cx="11471563" cy="1107996"/>
          </a:xfrm>
          <a:prstGeom prst="rect">
            <a:avLst/>
          </a:prstGeom>
          <a:noFill/>
        </p:spPr>
        <p:txBody>
          <a:bodyPr wrap="square" rtlCol="0">
            <a:spAutoFit/>
          </a:bodyPr>
          <a:lstStyle/>
          <a:p>
            <a:r>
              <a:rPr lang="nl-NL" sz="3600" b="1" dirty="0" smtClean="0">
                <a:latin typeface="Verdana" panose="020B0604030504040204" pitchFamily="34" charset="0"/>
                <a:ea typeface="Verdana" panose="020B0604030504040204" pitchFamily="34" charset="0"/>
                <a:cs typeface="Verdana" panose="020B0604030504040204" pitchFamily="34" charset="0"/>
              </a:rPr>
              <a:t>Datering Johannes brieven en Openbaring</a:t>
            </a:r>
          </a:p>
          <a:p>
            <a:endParaRPr lang="nl-NL" sz="30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kstvak 2"/>
          <p:cNvSpPr txBox="1"/>
          <p:nvPr/>
        </p:nvSpPr>
        <p:spPr>
          <a:xfrm>
            <a:off x="498764" y="1702520"/>
            <a:ext cx="10474037" cy="1015663"/>
          </a:xfrm>
          <a:prstGeom prst="rect">
            <a:avLst/>
          </a:prstGeom>
          <a:noFill/>
          <a:ln w="12700">
            <a:solidFill>
              <a:schemeClr val="tx1"/>
            </a:solidFill>
          </a:ln>
        </p:spPr>
        <p:txBody>
          <a:bodyPr wrap="square" rtlCol="0">
            <a:spAutoFit/>
          </a:bodyPr>
          <a:lstStyle/>
          <a:p>
            <a:r>
              <a:rPr lang="nl-NL" sz="3000" dirty="0" err="1" smtClean="0">
                <a:latin typeface="Verdana" panose="020B0604030504040204" pitchFamily="34" charset="0"/>
                <a:ea typeface="Verdana" panose="020B0604030504040204" pitchFamily="34" charset="0"/>
                <a:cs typeface="Verdana" panose="020B0604030504040204" pitchFamily="34" charset="0"/>
              </a:rPr>
              <a:t>Telos</a:t>
            </a:r>
            <a:r>
              <a:rPr lang="nl-NL" sz="3000" dirty="0" smtClean="0">
                <a:latin typeface="Verdana" panose="020B0604030504040204" pitchFamily="34" charset="0"/>
                <a:ea typeface="Verdana" panose="020B0604030504040204" pitchFamily="34" charset="0"/>
                <a:cs typeface="Verdana" panose="020B0604030504040204" pitchFamily="34" charset="0"/>
              </a:rPr>
              <a:t> vertaling: </a:t>
            </a:r>
            <a:r>
              <a:rPr lang="nl-NL" sz="3000" i="1" dirty="0">
                <a:latin typeface="Verdana" panose="020B0604030504040204" pitchFamily="34" charset="0"/>
                <a:ea typeface="Verdana" panose="020B0604030504040204" pitchFamily="34" charset="0"/>
                <a:cs typeface="Verdana" panose="020B0604030504040204" pitchFamily="34" charset="0"/>
              </a:rPr>
              <a:t>geschreven door Johannes, tussen de jaren 60 en 95 (…)</a:t>
            </a:r>
            <a:endParaRPr lang="nl-NL" sz="3000" dirty="0">
              <a:latin typeface="Verdana" panose="020B0604030504040204" pitchFamily="34" charset="0"/>
              <a:ea typeface="Verdana" panose="020B0604030504040204" pitchFamily="34" charset="0"/>
              <a:cs typeface="Verdana" panose="020B0604030504040204" pitchFamily="34" charset="0"/>
            </a:endParaRPr>
          </a:p>
        </p:txBody>
      </p:sp>
      <p:pic>
        <p:nvPicPr>
          <p:cNvPr id="4" name="Afbeelding 3"/>
          <p:cNvPicPr>
            <a:picLocks noChangeAspect="1"/>
          </p:cNvPicPr>
          <p:nvPr/>
        </p:nvPicPr>
        <p:blipFill>
          <a:blip r:embed="rId3"/>
          <a:stretch>
            <a:fillRect/>
          </a:stretch>
        </p:blipFill>
        <p:spPr>
          <a:xfrm>
            <a:off x="7907481" y="3106315"/>
            <a:ext cx="2119746" cy="3250277"/>
          </a:xfrm>
          <a:prstGeom prst="rect">
            <a:avLst/>
          </a:prstGeom>
        </p:spPr>
      </p:pic>
    </p:spTree>
    <p:extLst>
      <p:ext uri="{BB962C8B-B14F-4D97-AF65-F5344CB8AC3E}">
        <p14:creationId xmlns:p14="http://schemas.microsoft.com/office/powerpoint/2010/main" val="314665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488373" y="1030942"/>
            <a:ext cx="10016836" cy="553998"/>
          </a:xfrm>
          <a:prstGeom prst="rect">
            <a:avLst/>
          </a:prstGeom>
          <a:noFill/>
        </p:spPr>
        <p:txBody>
          <a:bodyPr wrap="square" rtlCol="0">
            <a:spAutoFit/>
          </a:bodyPr>
          <a:lstStyle/>
          <a:p>
            <a:r>
              <a:rPr lang="nl-NL" sz="3000" b="1" u="sng" dirty="0" smtClean="0">
                <a:latin typeface="Verdana" panose="020B0604030504040204" pitchFamily="34" charset="0"/>
                <a:ea typeface="Verdana" panose="020B0604030504040204" pitchFamily="34" charset="0"/>
                <a:cs typeface="Verdana" panose="020B0604030504040204" pitchFamily="34" charset="0"/>
              </a:rPr>
              <a:t>Situatieschets:</a:t>
            </a:r>
          </a:p>
        </p:txBody>
      </p:sp>
      <p:sp>
        <p:nvSpPr>
          <p:cNvPr id="5" name="Tekstvak 4"/>
          <p:cNvSpPr txBox="1"/>
          <p:nvPr/>
        </p:nvSpPr>
        <p:spPr>
          <a:xfrm>
            <a:off x="488370" y="2308822"/>
            <a:ext cx="11139055" cy="1015663"/>
          </a:xfrm>
          <a:prstGeom prst="rect">
            <a:avLst/>
          </a:prstGeom>
          <a:noFill/>
        </p:spPr>
        <p:txBody>
          <a:bodyPr wrap="square" rtlCol="0">
            <a:spAutoFit/>
          </a:bodyPr>
          <a:lstStyle/>
          <a:p>
            <a:pPr marL="514350" indent="-514350">
              <a:buFont typeface="+mj-lt"/>
              <a:buAutoNum type="arabicPeriod"/>
            </a:pPr>
            <a:r>
              <a:rPr lang="nl-NL" sz="3000" b="1" dirty="0" smtClean="0">
                <a:latin typeface="Verdana" panose="020B0604030504040204" pitchFamily="34" charset="0"/>
                <a:ea typeface="Verdana" panose="020B0604030504040204" pitchFamily="34" charset="0"/>
                <a:cs typeface="Verdana" panose="020B0604030504040204" pitchFamily="34" charset="0"/>
              </a:rPr>
              <a:t>De bijzondere positie van de apostelen, zoals Paulus en Petrus: ooggetuigen!</a:t>
            </a:r>
          </a:p>
        </p:txBody>
      </p:sp>
      <p:sp>
        <p:nvSpPr>
          <p:cNvPr id="7" name="Tekstvak 6"/>
          <p:cNvSpPr txBox="1"/>
          <p:nvPr/>
        </p:nvSpPr>
        <p:spPr>
          <a:xfrm>
            <a:off x="488371" y="3508039"/>
            <a:ext cx="11139055" cy="1015663"/>
          </a:xfrm>
          <a:prstGeom prst="rect">
            <a:avLst/>
          </a:prstGeom>
          <a:noFill/>
        </p:spPr>
        <p:txBody>
          <a:bodyPr wrap="square" rtlCol="0">
            <a:spAutoFit/>
          </a:bodyPr>
          <a:lstStyle/>
          <a:p>
            <a:r>
              <a:rPr lang="nl-NL" sz="3000" b="1" dirty="0" smtClean="0">
                <a:latin typeface="Verdana" panose="020B0604030504040204" pitchFamily="34" charset="0"/>
                <a:ea typeface="Verdana" panose="020B0604030504040204" pitchFamily="34" charset="0"/>
                <a:cs typeface="Verdana" panose="020B0604030504040204" pitchFamily="34" charset="0"/>
              </a:rPr>
              <a:t>	2. Het toekomst perspectief van Paulus en	 	Petrus met betrekking tot het christendom.</a:t>
            </a:r>
          </a:p>
        </p:txBody>
      </p:sp>
    </p:spTree>
    <p:extLst>
      <p:ext uri="{BB962C8B-B14F-4D97-AF65-F5344CB8AC3E}">
        <p14:creationId xmlns:p14="http://schemas.microsoft.com/office/powerpoint/2010/main" val="328421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327563" y="2691245"/>
            <a:ext cx="7304810" cy="369332"/>
          </a:xfrm>
          <a:prstGeom prst="rect">
            <a:avLst/>
          </a:prstGeom>
          <a:noFill/>
          <a:scene3d>
            <a:camera prst="isometricLeftDown"/>
            <a:lightRig rig="threePt" dir="t"/>
          </a:scene3d>
        </p:spPr>
        <p:txBody>
          <a:bodyPr wrap="square" rtlCol="0">
            <a:spAutoFit/>
          </a:bodyPr>
          <a:lstStyle/>
          <a:p>
            <a:endParaRPr lang="nl-NL" dirty="0"/>
          </a:p>
        </p:txBody>
      </p:sp>
      <p:sp>
        <p:nvSpPr>
          <p:cNvPr id="4" name="Tekstvak 3"/>
          <p:cNvSpPr txBox="1"/>
          <p:nvPr/>
        </p:nvSpPr>
        <p:spPr>
          <a:xfrm>
            <a:off x="1574158" y="1397198"/>
            <a:ext cx="9119861" cy="3785652"/>
          </a:xfrm>
          <a:prstGeom prst="rect">
            <a:avLst/>
          </a:prstGeom>
          <a:noFill/>
          <a:ln w="19050">
            <a:solidFill>
              <a:srgbClr val="002060"/>
            </a:solidFill>
          </a:ln>
        </p:spPr>
        <p:txBody>
          <a:bodyPr wrap="square" rtlCol="0">
            <a:spAutoFit/>
          </a:bodyPr>
          <a:lstStyle/>
          <a:p>
            <a:pPr algn="ctr"/>
            <a:r>
              <a:rPr lang="nl-NL" sz="8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d</a:t>
            </a:r>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e apostelen: </a:t>
            </a:r>
          </a:p>
          <a:p>
            <a:pPr algn="ctr"/>
            <a:endParaRPr lang="nl-NL" sz="8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endParaRPr>
          </a:p>
          <a:p>
            <a:pPr algn="ctr"/>
            <a:r>
              <a:rPr lang="nl-NL" sz="8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Verdana" panose="020B0604030504040204" pitchFamily="34" charset="0"/>
                <a:ea typeface="Verdana" panose="020B0604030504040204" pitchFamily="34" charset="0"/>
                <a:cs typeface="Verdana" panose="020B0604030504040204" pitchFamily="34" charset="0"/>
              </a:rPr>
              <a:t>ooggetuigen</a:t>
            </a:r>
          </a:p>
        </p:txBody>
      </p:sp>
    </p:spTree>
    <p:extLst>
      <p:ext uri="{BB962C8B-B14F-4D97-AF65-F5344CB8AC3E}">
        <p14:creationId xmlns:p14="http://schemas.microsoft.com/office/powerpoint/2010/main" val="2630359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57200" y="274638"/>
            <a:ext cx="8229600" cy="554037"/>
          </a:xfrm>
          <a:prstGeom prst="rect">
            <a:avLst/>
          </a:prstGeom>
          <a:solidFill>
            <a:schemeClr val="tx2">
              <a:lumMod val="20000"/>
              <a:lumOff val="80000"/>
            </a:schemeClr>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Johannes 6</a:t>
            </a:r>
            <a:endParaRPr lang="nl-NL" sz="3000"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hthoek 6"/>
          <p:cNvSpPr/>
          <p:nvPr/>
        </p:nvSpPr>
        <p:spPr>
          <a:xfrm>
            <a:off x="457200" y="865043"/>
            <a:ext cx="10858500"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67 Jezus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zeide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dan tot de twaalven: Gij wilt toch ook niet weggaan? </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hthoek 3"/>
          <p:cNvSpPr/>
          <p:nvPr/>
        </p:nvSpPr>
        <p:spPr>
          <a:xfrm>
            <a:off x="457200" y="1880706"/>
            <a:ext cx="11471564" cy="1015663"/>
          </a:xfrm>
          <a:prstGeom prst="rect">
            <a:avLst/>
          </a:prstGeom>
        </p:spPr>
        <p:txBody>
          <a:bodyPr wrap="square">
            <a:spAutoFit/>
          </a:bodyPr>
          <a:lstStyle/>
          <a:p>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68 Simon Petrus antwoordde Hem: </a:t>
            </a:r>
            <a:r>
              <a:rPr lang="nl-NL" sz="3000" dirty="0" err="1" smtClean="0">
                <a:solidFill>
                  <a:srgbClr val="002060"/>
                </a:solidFill>
                <a:latin typeface="Verdana" panose="020B0604030504040204" pitchFamily="34" charset="0"/>
                <a:ea typeface="Verdana" panose="020B0604030504040204" pitchFamily="34" charset="0"/>
                <a:cs typeface="Verdana" panose="020B0604030504040204" pitchFamily="34" charset="0"/>
              </a:rPr>
              <a:t>Here</a:t>
            </a:r>
            <a:r>
              <a:rPr lang="nl-NL" sz="30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tot wie zullen wij heengaan? Gij hebt woorden van eeuwig leven</a:t>
            </a:r>
            <a:endParaRPr lang="nl-NL" sz="3000" u="sng" dirty="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kstvak 5"/>
          <p:cNvSpPr txBox="1"/>
          <p:nvPr/>
        </p:nvSpPr>
        <p:spPr>
          <a:xfrm>
            <a:off x="457200" y="4671794"/>
            <a:ext cx="11430000" cy="1015663"/>
          </a:xfrm>
          <a:prstGeom prst="rect">
            <a:avLst/>
          </a:prstGeom>
          <a:noFill/>
          <a:ln w="12700">
            <a:solidFill>
              <a:schemeClr val="tx1"/>
            </a:solidFill>
          </a:ln>
        </p:spPr>
        <p:txBody>
          <a:bodyPr wrap="square" rtlCol="0">
            <a:spAutoFit/>
          </a:bodyPr>
          <a:lstStyle/>
          <a:p>
            <a:r>
              <a:rPr lang="nl-NL" sz="3000" b="1" dirty="0" smtClean="0">
                <a:latin typeface="Verdana" panose="020B0604030504040204" pitchFamily="34" charset="0"/>
                <a:ea typeface="Verdana" panose="020B0604030504040204" pitchFamily="34" charset="0"/>
                <a:cs typeface="Verdana" panose="020B0604030504040204" pitchFamily="34" charset="0"/>
              </a:rPr>
              <a:t>Mattheüs 16:16</a:t>
            </a:r>
          </a:p>
          <a:p>
            <a:r>
              <a:rPr lang="nl-NL" sz="3000" dirty="0" smtClean="0">
                <a:latin typeface="Verdana" panose="020B0604030504040204" pitchFamily="34" charset="0"/>
                <a:ea typeface="Verdana" panose="020B0604030504040204" pitchFamily="34" charset="0"/>
                <a:cs typeface="Verdana" panose="020B0604030504040204" pitchFamily="34" charset="0"/>
              </a:rPr>
              <a:t>...... Gij zijt de Christus, de Zoon van de levende God!</a:t>
            </a:r>
          </a:p>
        </p:txBody>
      </p:sp>
    </p:spTree>
    <p:extLst>
      <p:ext uri="{BB962C8B-B14F-4D97-AF65-F5344CB8AC3E}">
        <p14:creationId xmlns:p14="http://schemas.microsoft.com/office/powerpoint/2010/main" val="265314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subTnLst>
                                    <p:animClr clrSpc="rgb" dir="cw">
                                      <p:cBhvr override="childStyle">
                                        <p:cTn dur="1" fill="hold" display="0" masterRel="nextClick" afterEffect="1"/>
                                        <p:tgtEl>
                                          <p:spTgt spid="7"/>
                                        </p:tgtEl>
                                        <p:attrNameLst>
                                          <p:attrName>ppt_c</p:attrName>
                                        </p:attrNameLst>
                                      </p:cBhvr>
                                      <p:to>
                                        <a:srgbClr val="C0C0C0"/>
                                      </p:to>
                                    </p:animClr>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4" grpId="0"/>
      <p:bldP spid="6" grpId="0" animBg="1"/>
    </p:bldLst>
  </p:timing>
</p:sld>
</file>

<file path=ppt/theme/theme1.xml><?xml version="1.0" encoding="utf-8"?>
<a:theme xmlns:a="http://schemas.openxmlformats.org/drawingml/2006/main" name="1_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8527</TotalTime>
  <Words>1499</Words>
  <Application>Microsoft Office PowerPoint</Application>
  <PresentationFormat>Breedbeeld</PresentationFormat>
  <Paragraphs>221</Paragraphs>
  <Slides>44</Slides>
  <Notes>44</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44</vt:i4>
      </vt:variant>
    </vt:vector>
  </HeadingPairs>
  <TitlesOfParts>
    <vt:vector size="50" baseType="lpstr">
      <vt:lpstr>Arial</vt:lpstr>
      <vt:lpstr>Calibri</vt:lpstr>
      <vt:lpstr>Calibri Light</vt:lpstr>
      <vt:lpstr>Verdana</vt:lpstr>
      <vt:lpstr>Wingdings</vt:lpstr>
      <vt:lpstr>1_Kantoorthema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 Oudijn</dc:creator>
  <cp:lastModifiedBy>G Oudijn</cp:lastModifiedBy>
  <cp:revision>296</cp:revision>
  <dcterms:created xsi:type="dcterms:W3CDTF">2014-08-28T18:01:03Z</dcterms:created>
  <dcterms:modified xsi:type="dcterms:W3CDTF">2015-01-11T06:49:15Z</dcterms:modified>
</cp:coreProperties>
</file>