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64"/>
  </p:handoutMasterIdLst>
  <p:sldIdLst>
    <p:sldId id="314" r:id="rId2"/>
    <p:sldId id="315" r:id="rId3"/>
    <p:sldId id="260" r:id="rId4"/>
    <p:sldId id="267" r:id="rId5"/>
    <p:sldId id="316" r:id="rId6"/>
    <p:sldId id="261" r:id="rId7"/>
    <p:sldId id="287" r:id="rId8"/>
    <p:sldId id="288" r:id="rId9"/>
    <p:sldId id="268" r:id="rId10"/>
    <p:sldId id="290" r:id="rId11"/>
    <p:sldId id="269" r:id="rId12"/>
    <p:sldId id="289" r:id="rId13"/>
    <p:sldId id="317" r:id="rId14"/>
    <p:sldId id="271" r:id="rId15"/>
    <p:sldId id="272" r:id="rId16"/>
    <p:sldId id="273" r:id="rId17"/>
    <p:sldId id="318" r:id="rId18"/>
    <p:sldId id="274" r:id="rId19"/>
    <p:sldId id="319" r:id="rId20"/>
    <p:sldId id="262" r:id="rId21"/>
    <p:sldId id="327" r:id="rId22"/>
    <p:sldId id="309" r:id="rId23"/>
    <p:sldId id="320" r:id="rId24"/>
    <p:sldId id="310" r:id="rId25"/>
    <p:sldId id="328" r:id="rId26"/>
    <p:sldId id="312" r:id="rId27"/>
    <p:sldId id="307" r:id="rId28"/>
    <p:sldId id="275" r:id="rId29"/>
    <p:sldId id="321" r:id="rId30"/>
    <p:sldId id="263" r:id="rId31"/>
    <p:sldId id="292" r:id="rId32"/>
    <p:sldId id="279" r:id="rId33"/>
    <p:sldId id="280" r:id="rId34"/>
    <p:sldId id="293" r:id="rId35"/>
    <p:sldId id="276" r:id="rId36"/>
    <p:sldId id="322" r:id="rId37"/>
    <p:sldId id="264" r:id="rId38"/>
    <p:sldId id="294" r:id="rId39"/>
    <p:sldId id="295" r:id="rId40"/>
    <p:sldId id="281" r:id="rId41"/>
    <p:sldId id="282" r:id="rId42"/>
    <p:sldId id="296" r:id="rId43"/>
    <p:sldId id="323" r:id="rId44"/>
    <p:sldId id="299" r:id="rId45"/>
    <p:sldId id="297" r:id="rId46"/>
    <p:sldId id="277" r:id="rId47"/>
    <p:sldId id="324" r:id="rId48"/>
    <p:sldId id="265" r:id="rId49"/>
    <p:sldId id="300" r:id="rId50"/>
    <p:sldId id="283" r:id="rId51"/>
    <p:sldId id="301" r:id="rId52"/>
    <p:sldId id="278" r:id="rId53"/>
    <p:sldId id="325" r:id="rId54"/>
    <p:sldId id="266" r:id="rId55"/>
    <p:sldId id="302" r:id="rId56"/>
    <p:sldId id="286" r:id="rId57"/>
    <p:sldId id="326" r:id="rId58"/>
    <p:sldId id="285" r:id="rId59"/>
    <p:sldId id="329" r:id="rId60"/>
    <p:sldId id="303" r:id="rId61"/>
    <p:sldId id="304" r:id="rId62"/>
    <p:sldId id="313" r:id="rId6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33" autoAdjust="0"/>
  </p:normalViewPr>
  <p:slideViewPr>
    <p:cSldViewPr>
      <p:cViewPr varScale="1">
        <p:scale>
          <a:sx n="70" d="100"/>
          <a:sy n="70" d="100"/>
        </p:scale>
        <p:origin x="-96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1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49F6F7-ECBF-4C43-A684-6A10190D6165}" type="datetimeFigureOut">
              <a:rPr lang="nl-NL" smtClean="0"/>
              <a:t>10-1-2015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B093D-2F1A-4A87-9D33-4D280B0F19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62783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73BE8-D9A2-45E5-BCB5-61077E2A4C9B}" type="datetimeFigureOut">
              <a:rPr lang="nl-NL" smtClean="0"/>
              <a:t>10-1-2015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55460-62E7-4039-A20C-97F98A8F5B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1975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73BE8-D9A2-45E5-BCB5-61077E2A4C9B}" type="datetimeFigureOut">
              <a:rPr lang="nl-NL" smtClean="0"/>
              <a:t>10-1-2015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55460-62E7-4039-A20C-97F98A8F5B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103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73BE8-D9A2-45E5-BCB5-61077E2A4C9B}" type="datetimeFigureOut">
              <a:rPr lang="nl-NL" smtClean="0"/>
              <a:t>10-1-2015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55460-62E7-4039-A20C-97F98A8F5B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0636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73BE8-D9A2-45E5-BCB5-61077E2A4C9B}" type="datetimeFigureOut">
              <a:rPr lang="nl-NL" smtClean="0"/>
              <a:t>10-1-2015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55460-62E7-4039-A20C-97F98A8F5B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2971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73BE8-D9A2-45E5-BCB5-61077E2A4C9B}" type="datetimeFigureOut">
              <a:rPr lang="nl-NL" smtClean="0"/>
              <a:t>10-1-2015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55460-62E7-4039-A20C-97F98A8F5B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234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73BE8-D9A2-45E5-BCB5-61077E2A4C9B}" type="datetimeFigureOut">
              <a:rPr lang="nl-NL" smtClean="0"/>
              <a:t>10-1-2015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55460-62E7-4039-A20C-97F98A8F5B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8501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73BE8-D9A2-45E5-BCB5-61077E2A4C9B}" type="datetimeFigureOut">
              <a:rPr lang="nl-NL" smtClean="0"/>
              <a:t>10-1-2015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55460-62E7-4039-A20C-97F98A8F5B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0577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73BE8-D9A2-45E5-BCB5-61077E2A4C9B}" type="datetimeFigureOut">
              <a:rPr lang="nl-NL" smtClean="0"/>
              <a:t>10-1-2015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55460-62E7-4039-A20C-97F98A8F5B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3468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73BE8-D9A2-45E5-BCB5-61077E2A4C9B}" type="datetimeFigureOut">
              <a:rPr lang="nl-NL" smtClean="0"/>
              <a:t>10-1-2015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55460-62E7-4039-A20C-97F98A8F5B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3284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73BE8-D9A2-45E5-BCB5-61077E2A4C9B}" type="datetimeFigureOut">
              <a:rPr lang="nl-NL" smtClean="0"/>
              <a:t>10-1-2015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55460-62E7-4039-A20C-97F98A8F5B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7525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73BE8-D9A2-45E5-BCB5-61077E2A4C9B}" type="datetimeFigureOut">
              <a:rPr lang="nl-NL" smtClean="0"/>
              <a:t>10-1-2015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55460-62E7-4039-A20C-97F98A8F5B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9468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73BE8-D9A2-45E5-BCB5-61077E2A4C9B}" type="datetimeFigureOut">
              <a:rPr lang="nl-NL" smtClean="0"/>
              <a:t>10-1-2015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F55460-62E7-4039-A20C-97F98A8F5B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1555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342" y="318133"/>
            <a:ext cx="5328592" cy="51980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/>
          <p:cNvSpPr/>
          <p:nvPr/>
        </p:nvSpPr>
        <p:spPr>
          <a:xfrm>
            <a:off x="3419872" y="476672"/>
            <a:ext cx="554683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nl-NL" sz="66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"hoe leest gij?"</a:t>
            </a:r>
            <a:endParaRPr lang="nl-NL" sz="66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7342634" y="6150114"/>
            <a:ext cx="1801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10-01-2015</a:t>
            </a:r>
          </a:p>
          <a:p>
            <a:pPr algn="r"/>
            <a:r>
              <a:rPr lang="nl-NL" sz="2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Garderen</a:t>
            </a:r>
            <a:endParaRPr lang="nl-NL" sz="20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04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51520" y="0"/>
            <a:ext cx="864096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8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Matteus 4</a:t>
            </a:r>
            <a:endParaRPr lang="nl-NL" sz="28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0" y="52322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i="1" baseline="30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10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Toen zeide Jezus tot hem: </a:t>
            </a:r>
            <a:endParaRPr lang="nl-NL" sz="300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Ga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weg, satan! </a:t>
            </a:r>
            <a:endParaRPr lang="nl-NL" sz="300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er staat immers geschreven: </a:t>
            </a:r>
          </a:p>
          <a:p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Here, uw God, </a:t>
            </a:r>
            <a:endParaRPr lang="nl-NL" sz="3000" smtClean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zult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gij aanbidden </a:t>
            </a:r>
            <a:endParaRPr lang="nl-NL" sz="3000" smtClean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Hem alleen dienen.</a:t>
            </a: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30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733256"/>
            <a:ext cx="732472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535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51520" y="0"/>
            <a:ext cx="864096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8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Matteus 4</a:t>
            </a:r>
            <a:endParaRPr lang="nl-NL" sz="28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0" y="52322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i="1" baseline="30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10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Toen zeide Jezus tot hem: </a:t>
            </a:r>
            <a:endParaRPr lang="nl-NL" sz="3000" smtClean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Ga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weg, satan!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300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3000" b="1" u="sng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ER STAAT IMMERS GESCHREVEN</a:t>
            </a: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</a:p>
          <a:p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Here, uw God, </a:t>
            </a:r>
            <a:endParaRPr lang="nl-NL" sz="3000" smtClean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zult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gij aanbidden </a:t>
            </a:r>
            <a:endParaRPr lang="nl-NL" sz="3000" smtClean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Hem alleen dienen.</a:t>
            </a: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30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661248"/>
            <a:ext cx="32575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2304545" y="3784046"/>
            <a:ext cx="4534910" cy="442035"/>
          </a:xfrm>
          <a:prstGeom prst="rect">
            <a:avLst/>
          </a:prstGeom>
          <a:gradFill>
            <a:gsLst>
              <a:gs pos="54160">
                <a:schemeClr val="bg1"/>
              </a:gs>
              <a:gs pos="73000">
                <a:srgbClr val="E0E8F7"/>
              </a:gs>
              <a:gs pos="39000">
                <a:srgbClr val="CDDAF2"/>
              </a:gs>
              <a:gs pos="0">
                <a:schemeClr val="accent1">
                  <a:tint val="66000"/>
                  <a:satMod val="160000"/>
                </a:schemeClr>
              </a:gs>
              <a:gs pos="88000">
                <a:schemeClr val="bg1"/>
              </a:gs>
              <a:gs pos="22000">
                <a:schemeClr val="bg1"/>
              </a:gs>
            </a:gsLst>
            <a:lin ang="5400000" scaled="0"/>
          </a:gradFill>
          <a:ln w="12700" cap="rnd" cmpd="sng">
            <a:noFill/>
            <a:prstDash val="solid"/>
          </a:ln>
        </p:spPr>
        <p:txBody>
          <a:bodyPr wrap="square" lIns="36000" tIns="36000" rIns="36000" bIns="36000" rtlCol="0">
            <a:spAutoFit/>
          </a:bodyPr>
          <a:lstStyle/>
          <a:p>
            <a:pPr lvl="0"/>
            <a:r>
              <a:rPr lang="nl-NL" sz="240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hiermee is de strijd beslecht</a:t>
            </a:r>
            <a:endParaRPr lang="nl-NL" sz="240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06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51520" y="0"/>
            <a:ext cx="864096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8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Matteus 4</a:t>
            </a:r>
            <a:endParaRPr lang="nl-NL" sz="28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0" y="52322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i="1" baseline="30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10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Toen zeide Jezus tot hem: </a:t>
            </a:r>
            <a:endParaRPr lang="nl-NL" sz="3000" smtClean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Ga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weg, satan! </a:t>
            </a:r>
            <a:endParaRPr lang="nl-NL" sz="3000" smtClean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3000" b="1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ER STAAT IMMERS GESCHREVEN</a:t>
            </a:r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Here, uw God, </a:t>
            </a:r>
            <a:endParaRPr lang="nl-NL" sz="300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zult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gij aanbidden </a:t>
            </a:r>
            <a:endParaRPr lang="nl-NL" sz="300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Hem alleen dienen.</a:t>
            </a: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30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14" y="4581128"/>
            <a:ext cx="62103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661248"/>
            <a:ext cx="47625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686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525144" y="2967335"/>
            <a:ext cx="609372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de eerste drie</a:t>
            </a:r>
          </a:p>
          <a:p>
            <a:pPr algn="ctr"/>
            <a:r>
              <a:rPr lang="nl-NL" sz="54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fundamentele regels</a:t>
            </a:r>
            <a:endParaRPr lang="nl-NL" sz="5400" b="1" cap="none" spc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935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81" y="476673"/>
            <a:ext cx="7405477" cy="34619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kstvak 1"/>
          <p:cNvSpPr txBox="1"/>
          <p:nvPr/>
        </p:nvSpPr>
        <p:spPr>
          <a:xfrm>
            <a:off x="539552" y="4221088"/>
            <a:ext cx="77768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... the </a:t>
            </a:r>
            <a:r>
              <a:rPr lang="en-US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truth, </a:t>
            </a:r>
            <a:endParaRPr lang="en-US" sz="300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US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</a:t>
            </a:r>
            <a:r>
              <a:rPr lang="en-US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whole truth </a:t>
            </a:r>
            <a:endParaRPr lang="en-US" sz="300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US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and </a:t>
            </a:r>
            <a:r>
              <a:rPr lang="en-US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nothing but the </a:t>
            </a:r>
            <a:r>
              <a:rPr lang="en-US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truth...</a:t>
            </a:r>
          </a:p>
        </p:txBody>
      </p:sp>
    </p:spTree>
    <p:extLst>
      <p:ext uri="{BB962C8B-B14F-4D97-AF65-F5344CB8AC3E}">
        <p14:creationId xmlns:p14="http://schemas.microsoft.com/office/powerpoint/2010/main" val="340186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81" y="476673"/>
            <a:ext cx="7405477" cy="34619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kstvak 1"/>
          <p:cNvSpPr txBox="1"/>
          <p:nvPr/>
        </p:nvSpPr>
        <p:spPr>
          <a:xfrm>
            <a:off x="539552" y="4221088"/>
            <a:ext cx="77768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... de </a:t>
            </a:r>
            <a:r>
              <a:rPr lang="en-US" sz="3000" i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waarheid</a:t>
            </a:r>
            <a:r>
              <a:rPr lang="en-US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</a:p>
          <a:p>
            <a:pPr algn="ctr"/>
            <a:r>
              <a:rPr lang="en-US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</a:t>
            </a:r>
            <a:r>
              <a:rPr lang="en-US" sz="3000" i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hele</a:t>
            </a:r>
            <a:r>
              <a:rPr lang="en-US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waarheid </a:t>
            </a:r>
          </a:p>
          <a:p>
            <a:pPr algn="ctr"/>
            <a:r>
              <a:rPr lang="en-US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</a:t>
            </a:r>
            <a:r>
              <a:rPr lang="en-US" sz="3000" i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niets </a:t>
            </a:r>
            <a:r>
              <a:rPr lang="en-US" sz="3000" i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dan (= alleen)</a:t>
            </a:r>
            <a:r>
              <a:rPr lang="en-US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waarheid...</a:t>
            </a:r>
          </a:p>
        </p:txBody>
      </p:sp>
    </p:spTree>
    <p:extLst>
      <p:ext uri="{BB962C8B-B14F-4D97-AF65-F5344CB8AC3E}">
        <p14:creationId xmlns:p14="http://schemas.microsoft.com/office/powerpoint/2010/main" val="39515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81" y="476673"/>
            <a:ext cx="7405477" cy="34619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kstvak 1"/>
          <p:cNvSpPr txBox="1"/>
          <p:nvPr/>
        </p:nvSpPr>
        <p:spPr>
          <a:xfrm>
            <a:off x="0" y="4221088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 de </a:t>
            </a:r>
            <a:r>
              <a:rPr lang="en-US" sz="3000" i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Schrift</a:t>
            </a:r>
            <a:endParaRPr lang="en-US" sz="300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 de </a:t>
            </a:r>
            <a:r>
              <a:rPr lang="en-US" sz="3000" i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hele</a:t>
            </a:r>
            <a:r>
              <a:rPr lang="en-US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Schrift</a:t>
            </a:r>
            <a:endParaRPr lang="en-US" sz="300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3. en </a:t>
            </a:r>
            <a:r>
              <a:rPr lang="en-US" sz="3000" i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niets dan</a:t>
            </a:r>
            <a:r>
              <a:rPr lang="en-US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Schrift</a:t>
            </a:r>
            <a:endParaRPr lang="en-US" sz="300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49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81" y="476673"/>
            <a:ext cx="7405477" cy="34619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kstvak 1"/>
          <p:cNvSpPr txBox="1"/>
          <p:nvPr/>
        </p:nvSpPr>
        <p:spPr>
          <a:xfrm>
            <a:off x="0" y="4221088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 de </a:t>
            </a:r>
            <a:r>
              <a:rPr lang="en-US" sz="3000" i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Schrift</a:t>
            </a:r>
            <a:r>
              <a:rPr lang="en-US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0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=&gt; </a:t>
            </a:r>
            <a:r>
              <a:rPr lang="en-US" sz="30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niets </a:t>
            </a:r>
            <a:r>
              <a:rPr lang="en-US" sz="3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veranderen</a:t>
            </a:r>
          </a:p>
          <a:p>
            <a:r>
              <a:rPr lang="en-US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 de </a:t>
            </a:r>
            <a:r>
              <a:rPr lang="en-US" sz="3000" i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hele</a:t>
            </a:r>
            <a:r>
              <a:rPr lang="en-US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Schrift </a:t>
            </a:r>
            <a:r>
              <a:rPr lang="en-US" sz="30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=&gt; </a:t>
            </a:r>
            <a:r>
              <a:rPr lang="en-US" sz="30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niets aan </a:t>
            </a:r>
            <a:r>
              <a:rPr lang="en-US" sz="3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afdoen</a:t>
            </a:r>
          </a:p>
          <a:p>
            <a:r>
              <a:rPr lang="en-US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3. </a:t>
            </a:r>
            <a:r>
              <a:rPr lang="en-US" sz="3000" i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niets </a:t>
            </a:r>
            <a:r>
              <a:rPr lang="en-US" sz="3000" i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dan</a:t>
            </a:r>
            <a:r>
              <a:rPr lang="en-US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Schrift </a:t>
            </a:r>
            <a:r>
              <a:rPr lang="en-US" sz="30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=&gt; </a:t>
            </a:r>
            <a:r>
              <a:rPr lang="en-US" sz="30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niets aan </a:t>
            </a:r>
            <a:r>
              <a:rPr lang="en-US" sz="3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toedoen</a:t>
            </a:r>
          </a:p>
        </p:txBody>
      </p:sp>
    </p:spTree>
    <p:extLst>
      <p:ext uri="{BB962C8B-B14F-4D97-AF65-F5344CB8AC3E}">
        <p14:creationId xmlns:p14="http://schemas.microsoft.com/office/powerpoint/2010/main" val="92449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0" y="2060848"/>
            <a:ext cx="9144000" cy="55399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 de </a:t>
            </a:r>
            <a:r>
              <a:rPr lang="en-US" sz="3000" i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Schrift</a:t>
            </a:r>
            <a:r>
              <a:rPr lang="en-US" sz="30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= niets </a:t>
            </a:r>
            <a:r>
              <a:rPr lang="en-US" sz="3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veranderen</a:t>
            </a:r>
          </a:p>
        </p:txBody>
      </p:sp>
    </p:spTree>
    <p:extLst>
      <p:ext uri="{BB962C8B-B14F-4D97-AF65-F5344CB8AC3E}">
        <p14:creationId xmlns:p14="http://schemas.microsoft.com/office/powerpoint/2010/main" val="401335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522404" y="2967335"/>
            <a:ext cx="40991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1Timotheus 1</a:t>
            </a:r>
            <a:endParaRPr lang="nl-NL" sz="5400" b="1" cap="none" spc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08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265812" y="2967335"/>
            <a:ext cx="26123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Lucas 10</a:t>
            </a:r>
            <a:endParaRPr lang="nl-NL" sz="5400" b="1" cap="none" spc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51520" y="0"/>
            <a:ext cx="864096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8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2Timotheus 1</a:t>
            </a:r>
            <a:endParaRPr lang="nl-NL" sz="28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0" y="523220"/>
            <a:ext cx="9144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i="1" baseline="30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13</a:t>
            </a: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Neem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tot voorbeeld </a:t>
            </a:r>
            <a:endParaRPr lang="nl-NL" sz="300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3000" b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</a:t>
            </a:r>
            <a:r>
              <a:rPr lang="nl-NL" sz="3000" b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gezonde woorden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endParaRPr lang="nl-NL" sz="300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die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gij van mij gehoord hebt,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300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het geloof en de liefde, </a:t>
            </a:r>
            <a:endParaRPr lang="nl-NL" sz="3000" smtClean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die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 Christus Jezus is.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30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54" y="5653987"/>
            <a:ext cx="68294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1187624" y="3425090"/>
            <a:ext cx="6912768" cy="442035"/>
          </a:xfrm>
          <a:prstGeom prst="rect">
            <a:avLst/>
          </a:prstGeom>
          <a:gradFill>
            <a:gsLst>
              <a:gs pos="54160">
                <a:schemeClr val="bg1"/>
              </a:gs>
              <a:gs pos="73000">
                <a:srgbClr val="E0E8F7"/>
              </a:gs>
              <a:gs pos="39000">
                <a:srgbClr val="CDDAF2"/>
              </a:gs>
              <a:gs pos="0">
                <a:schemeClr val="accent1">
                  <a:tint val="66000"/>
                  <a:satMod val="160000"/>
                </a:schemeClr>
              </a:gs>
              <a:gs pos="88000">
                <a:schemeClr val="bg1"/>
              </a:gs>
              <a:gs pos="22000">
                <a:schemeClr val="bg1"/>
              </a:gs>
            </a:gsLst>
            <a:lin ang="5400000" scaled="0"/>
          </a:gradFill>
          <a:ln w="12700" cap="rnd" cmpd="sng">
            <a:noFill/>
            <a:prstDash val="solid"/>
          </a:ln>
        </p:spPr>
        <p:txBody>
          <a:bodyPr wrap="square" lIns="36000" tIns="36000" rIns="36000" bIns="36000" rtlCol="0">
            <a:spAutoFit/>
          </a:bodyPr>
          <a:lstStyle/>
          <a:p>
            <a:pPr lvl="0"/>
            <a:r>
              <a:rPr lang="nl-NL" sz="240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lett. heb een patroon van gezonde woorden</a:t>
            </a:r>
            <a:endParaRPr lang="nl-NL" sz="240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52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51520" y="0"/>
            <a:ext cx="864096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8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2Timotheus 1</a:t>
            </a:r>
            <a:endParaRPr lang="nl-NL" sz="28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0" y="523220"/>
            <a:ext cx="9144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i="1" baseline="30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13</a:t>
            </a: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Neem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tot voorbeeld </a:t>
            </a:r>
            <a:endParaRPr lang="nl-NL" sz="3000" smtClean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gezonde woorden,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300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3000" u="sng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die </a:t>
            </a:r>
            <a:r>
              <a:rPr lang="nl-NL" sz="3000" u="sng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gij van mij gehoord hebt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endParaRPr lang="nl-NL" sz="300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het geloof en de liefde, </a:t>
            </a:r>
            <a:endParaRPr lang="nl-NL" sz="3000" smtClean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die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 Christus Jezus is.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30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79" y="5733256"/>
            <a:ext cx="42100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861045" y="3425089"/>
            <a:ext cx="3854971" cy="442035"/>
          </a:xfrm>
          <a:prstGeom prst="rect">
            <a:avLst/>
          </a:prstGeom>
          <a:gradFill>
            <a:gsLst>
              <a:gs pos="54160">
                <a:schemeClr val="bg1"/>
              </a:gs>
              <a:gs pos="73000">
                <a:srgbClr val="E0E8F7"/>
              </a:gs>
              <a:gs pos="39000">
                <a:srgbClr val="CDDAF2"/>
              </a:gs>
              <a:gs pos="0">
                <a:schemeClr val="accent1">
                  <a:tint val="66000"/>
                  <a:satMod val="160000"/>
                </a:schemeClr>
              </a:gs>
              <a:gs pos="88000">
                <a:schemeClr val="bg1"/>
              </a:gs>
              <a:gs pos="22000">
                <a:schemeClr val="bg1"/>
              </a:gs>
            </a:gsLst>
            <a:lin ang="5400000" scaled="0"/>
          </a:gradFill>
          <a:ln w="12700" cap="rnd" cmpd="sng">
            <a:noFill/>
            <a:prstDash val="solid"/>
          </a:ln>
        </p:spPr>
        <p:txBody>
          <a:bodyPr wrap="square" lIns="36000" tIns="36000" rIns="36000" bIns="36000" rtlCol="0">
            <a:spAutoFit/>
          </a:bodyPr>
          <a:lstStyle/>
          <a:p>
            <a:pPr lvl="0"/>
            <a:r>
              <a:rPr lang="nl-NL" sz="240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lett. die je bij mij hoort</a:t>
            </a:r>
            <a:endParaRPr lang="nl-NL" sz="240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37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51520" y="0"/>
            <a:ext cx="864096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8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1Timotheus 1</a:t>
            </a:r>
            <a:endParaRPr lang="nl-NL" sz="28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0" y="523220"/>
            <a:ext cx="9144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i="1" baseline="30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13</a:t>
            </a:r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Neem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tot voorbeeld </a:t>
            </a:r>
            <a:endParaRPr lang="nl-NL" sz="3000" smtClean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gezonde woorden, </a:t>
            </a:r>
            <a:endParaRPr lang="nl-NL" sz="3000" smtClean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die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gij van mij gehoord hebt, </a:t>
            </a:r>
            <a:endParaRPr lang="nl-NL" sz="3000" smtClean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het geloof en de liefde, </a:t>
            </a:r>
            <a:endParaRPr lang="nl-NL" sz="300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die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 Christus Jezus is. </a:t>
            </a:r>
            <a:endParaRPr lang="nl-NL" sz="30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31" y="5589240"/>
            <a:ext cx="71247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092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809307" y="2967335"/>
            <a:ext cx="35253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1Korinthe 2</a:t>
            </a:r>
            <a:endParaRPr lang="nl-NL" sz="5400" b="1" cap="none" spc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947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51520" y="0"/>
            <a:ext cx="864096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8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1Korinthe 2</a:t>
            </a:r>
            <a:endParaRPr lang="nl-NL" sz="28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0" y="52322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i="1" baseline="30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13</a:t>
            </a: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Hiervan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spreken wij dan ook </a:t>
            </a:r>
            <a:endParaRPr lang="nl-NL" sz="300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met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woorden, die niet </a:t>
            </a:r>
            <a:endParaRPr lang="nl-NL" sz="3000" smtClean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door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menselijke wijsheid,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300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maar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door de Geest geleerd zijn, </a:t>
            </a:r>
            <a:endParaRPr lang="nl-NL" sz="3000" smtClean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zodat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wij het geestelijke </a:t>
            </a:r>
            <a:endParaRPr lang="nl-NL" sz="3000" smtClean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met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het geestelijke vergelijken. </a:t>
            </a:r>
            <a:endParaRPr lang="nl-NL" sz="3000" dirty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5733256"/>
            <a:ext cx="44291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206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51520" y="0"/>
            <a:ext cx="864096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8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1Korinthe 2</a:t>
            </a:r>
            <a:endParaRPr lang="nl-NL" sz="28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0" y="52322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i="1" baseline="30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13</a:t>
            </a: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Hiervan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spreken wij dan ook </a:t>
            </a:r>
            <a:endParaRPr lang="nl-NL" sz="3000" smtClean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3000" u="sng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met </a:t>
            </a:r>
            <a:r>
              <a:rPr lang="nl-NL" sz="3000" u="sng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woorden, die niet </a:t>
            </a:r>
            <a:endParaRPr lang="nl-NL" sz="3000" u="sng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3000" u="sng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door </a:t>
            </a:r>
            <a:r>
              <a:rPr lang="nl-NL" sz="3000" u="sng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menselijke wijsheid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endParaRPr lang="nl-NL" sz="300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maar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door de Geest geleerd zijn, </a:t>
            </a:r>
            <a:endParaRPr lang="nl-NL" sz="3000" smtClean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zodat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wij het geestelijke </a:t>
            </a:r>
            <a:endParaRPr lang="nl-NL" sz="3000" smtClean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met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het geestelijke vergelijken. </a:t>
            </a:r>
            <a:endParaRPr lang="nl-NL" sz="3000" dirty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96" y="5733256"/>
            <a:ext cx="66484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060" y="5733256"/>
            <a:ext cx="161925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1178965" y="3678710"/>
            <a:ext cx="6057332" cy="442035"/>
          </a:xfrm>
          <a:prstGeom prst="rect">
            <a:avLst/>
          </a:prstGeom>
          <a:gradFill>
            <a:gsLst>
              <a:gs pos="54160">
                <a:schemeClr val="bg1"/>
              </a:gs>
              <a:gs pos="73000">
                <a:srgbClr val="E0E8F7"/>
              </a:gs>
              <a:gs pos="39000">
                <a:srgbClr val="CDDAF2"/>
              </a:gs>
              <a:gs pos="0">
                <a:schemeClr val="accent1">
                  <a:tint val="66000"/>
                  <a:satMod val="160000"/>
                </a:schemeClr>
              </a:gs>
              <a:gs pos="88000">
                <a:schemeClr val="bg1"/>
              </a:gs>
              <a:gs pos="22000">
                <a:schemeClr val="bg1"/>
              </a:gs>
            </a:gsLst>
            <a:lin ang="5400000" scaled="0"/>
          </a:gradFill>
          <a:ln w="12700" cap="rnd" cmpd="sng">
            <a:noFill/>
            <a:prstDash val="solid"/>
          </a:ln>
        </p:spPr>
        <p:txBody>
          <a:bodyPr wrap="square" lIns="36000" tIns="36000" rIns="36000" bIns="36000" rtlCol="0">
            <a:spAutoFit/>
          </a:bodyPr>
          <a:lstStyle/>
          <a:p>
            <a:pPr lvl="0"/>
            <a:r>
              <a:rPr lang="nl-NL" sz="240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lett. woorden van menselijke wijsheid</a:t>
            </a:r>
            <a:endParaRPr lang="nl-NL" sz="240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18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51520" y="0"/>
            <a:ext cx="864096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8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1Korinthe 2</a:t>
            </a:r>
            <a:endParaRPr lang="nl-NL" sz="28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0" y="52322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i="1" baseline="30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13</a:t>
            </a: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Hiervan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spreken wij dan ook </a:t>
            </a:r>
            <a:endParaRPr lang="nl-NL" sz="3000" smtClean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met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woorden, die niet </a:t>
            </a:r>
            <a:endParaRPr lang="nl-NL" sz="3000" smtClean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door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menselijke wijsheid, </a:t>
            </a:r>
            <a:endParaRPr lang="nl-NL" sz="3000" smtClean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maar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door de Geest geleerd zijn, </a:t>
            </a:r>
            <a:endParaRPr lang="nl-NL" sz="300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zodat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wij het geestelijke </a:t>
            </a:r>
            <a:endParaRPr lang="nl-NL" sz="300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met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het geestelijke vergelijken. </a:t>
            </a:r>
            <a:endParaRPr lang="nl-NL" sz="30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25144"/>
            <a:ext cx="52578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91" y="5733256"/>
            <a:ext cx="70961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938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0" y="0"/>
            <a:ext cx="91440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"woorden van menselijke wijsheid":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300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Drieëenheid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één Wezen, drie Personen;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God de Zoon;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onsterfelijke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ziel;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erfzonde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verdorvenheid van de menselijke natuur;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particuliere verzoening</a:t>
            </a: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hel;</a:t>
            </a:r>
            <a:endParaRPr lang="nl-NL" sz="300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plaatsvervangend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sterven;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verzoening door voldoening</a:t>
            </a: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enz.</a:t>
            </a:r>
            <a:endParaRPr lang="nl-NL" sz="300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176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0" y="2060848"/>
            <a:ext cx="9144000" cy="55399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30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 de </a:t>
            </a:r>
            <a:r>
              <a:rPr lang="nl-NL" sz="3000" i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hele</a:t>
            </a:r>
            <a:r>
              <a:rPr lang="nl-NL" sz="30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Schrift = </a:t>
            </a:r>
            <a:r>
              <a:rPr lang="nl-NL" sz="3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niets aan afdoen</a:t>
            </a:r>
          </a:p>
        </p:txBody>
      </p:sp>
    </p:spTree>
    <p:extLst>
      <p:ext uri="{BB962C8B-B14F-4D97-AF65-F5344CB8AC3E}">
        <p14:creationId xmlns:p14="http://schemas.microsoft.com/office/powerpoint/2010/main" val="98480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265812" y="2967335"/>
            <a:ext cx="26123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Lucas 24</a:t>
            </a:r>
            <a:endParaRPr lang="nl-NL" sz="5400" b="1" cap="none" spc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596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51520" y="0"/>
            <a:ext cx="864096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8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Lucas 10</a:t>
            </a:r>
            <a:endParaRPr lang="nl-NL" sz="28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0" y="52322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i="1" baseline="30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26</a:t>
            </a: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En </a:t>
            </a:r>
            <a:r>
              <a:rPr lang="nl-NL" sz="3000" u="sng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Hij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zeide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tot </a:t>
            </a:r>
            <a:r>
              <a:rPr lang="nl-NL" sz="3000" u="sng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hem</a:t>
            </a: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</a:p>
          <a:p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Wat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staat in de wet geschreven? </a:t>
            </a:r>
            <a:endParaRPr lang="nl-NL" sz="3000" smtClean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Hoe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leest gij? </a:t>
            </a:r>
            <a:endParaRPr lang="nl-NL" sz="3000" dirty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45" y="5597898"/>
            <a:ext cx="51054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kstvak 10"/>
          <p:cNvSpPr txBox="1"/>
          <p:nvPr/>
        </p:nvSpPr>
        <p:spPr>
          <a:xfrm>
            <a:off x="1331640" y="2996952"/>
            <a:ext cx="4392488" cy="442035"/>
          </a:xfrm>
          <a:prstGeom prst="rect">
            <a:avLst/>
          </a:prstGeom>
          <a:gradFill>
            <a:gsLst>
              <a:gs pos="54160">
                <a:schemeClr val="bg1"/>
              </a:gs>
              <a:gs pos="73000">
                <a:srgbClr val="E0E8F7"/>
              </a:gs>
              <a:gs pos="39000">
                <a:srgbClr val="CDDAF2"/>
              </a:gs>
              <a:gs pos="0">
                <a:schemeClr val="accent1">
                  <a:tint val="66000"/>
                  <a:satMod val="160000"/>
                </a:schemeClr>
              </a:gs>
              <a:gs pos="88000">
                <a:schemeClr val="bg1"/>
              </a:gs>
              <a:gs pos="22000">
                <a:schemeClr val="bg1"/>
              </a:gs>
            </a:gsLst>
            <a:lin ang="5400000" scaled="0"/>
          </a:gradFill>
          <a:ln w="12700" cap="rnd" cmpd="sng">
            <a:noFill/>
            <a:prstDash val="solid"/>
          </a:ln>
        </p:spPr>
        <p:txBody>
          <a:bodyPr wrap="square" lIns="36000" tIns="36000" rIns="36000" bIns="36000" rtlCol="0">
            <a:spAutoFit/>
          </a:bodyPr>
          <a:lstStyle/>
          <a:p>
            <a:pPr lvl="0"/>
            <a:r>
              <a:rPr lang="nl-NL" sz="240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Jezus tot de wetgeleerde</a:t>
            </a:r>
            <a:endParaRPr lang="nl-NL" sz="240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833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51520" y="0"/>
            <a:ext cx="864096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8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Lucas 24</a:t>
            </a:r>
            <a:endParaRPr lang="nl-NL" sz="28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0" y="52322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i="1" baseline="30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25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En Hij zeide tot hen: </a:t>
            </a:r>
            <a:endParaRPr lang="nl-NL" sz="300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onverstandigen en tragen van hart, </a:t>
            </a:r>
            <a:endParaRPr lang="nl-NL" sz="300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dat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gij niet gelooft </a:t>
            </a:r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alles </a:t>
            </a:r>
          </a:p>
          <a:p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wat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profeten gesproken hebben!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09120"/>
            <a:ext cx="5305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733256"/>
            <a:ext cx="629602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477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51520" y="0"/>
            <a:ext cx="864096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8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Lucas 24</a:t>
            </a:r>
            <a:endParaRPr lang="nl-NL" sz="28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0" y="52322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i="1" baseline="30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25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 Hij zeide tot hen: </a:t>
            </a:r>
            <a:endParaRPr lang="nl-NL" sz="3000" smtClean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onverstandigen en tragen van hart,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300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dat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gij niet gelooft </a:t>
            </a:r>
            <a:r>
              <a:rPr lang="nl-NL" sz="3000" b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ALLES</a:t>
            </a: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wat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profeten gesproken hebben!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24" y="4617102"/>
            <a:ext cx="48291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59" y="5661248"/>
            <a:ext cx="505777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1235603" y="3015658"/>
            <a:ext cx="5712662" cy="442035"/>
          </a:xfrm>
          <a:prstGeom prst="rect">
            <a:avLst/>
          </a:prstGeom>
          <a:gradFill>
            <a:gsLst>
              <a:gs pos="54160">
                <a:schemeClr val="bg1"/>
              </a:gs>
              <a:gs pos="73000">
                <a:srgbClr val="E0E8F7"/>
              </a:gs>
              <a:gs pos="39000">
                <a:srgbClr val="CDDAF2"/>
              </a:gs>
              <a:gs pos="0">
                <a:schemeClr val="accent1">
                  <a:tint val="66000"/>
                  <a:satMod val="160000"/>
                </a:schemeClr>
              </a:gs>
              <a:gs pos="88000">
                <a:schemeClr val="bg1"/>
              </a:gs>
              <a:gs pos="22000">
                <a:schemeClr val="bg1"/>
              </a:gs>
            </a:gsLst>
            <a:lin ang="5400000" scaled="0"/>
          </a:gradFill>
          <a:ln w="12700" cap="rnd" cmpd="sng">
            <a:noFill/>
            <a:prstDash val="solid"/>
          </a:ln>
        </p:spPr>
        <p:txBody>
          <a:bodyPr wrap="square" lIns="36000" tIns="36000" rIns="36000" bIns="36000" rtlCol="0">
            <a:spAutoFit/>
          </a:bodyPr>
          <a:lstStyle/>
          <a:p>
            <a:pPr lvl="0"/>
            <a:r>
              <a:rPr lang="nl-NL" sz="240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 geloofden een </a:t>
            </a:r>
            <a:r>
              <a:rPr lang="nl-NL" sz="2400" i="1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deel</a:t>
            </a:r>
            <a:r>
              <a:rPr lang="nl-NL" sz="240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van profeten</a:t>
            </a:r>
            <a:endParaRPr lang="nl-NL" sz="240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80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51520" y="0"/>
            <a:ext cx="864096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8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Lucas 24</a:t>
            </a:r>
            <a:endParaRPr lang="nl-NL" sz="28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0" y="52322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i="1" baseline="30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26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Moest de Christus dit niet lijden </a:t>
            </a:r>
            <a:endParaRPr lang="nl-NL" sz="300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om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 zijn heerlijkheid in te gaan? </a:t>
            </a: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300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34" y="4555162"/>
            <a:ext cx="789622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661248"/>
            <a:ext cx="68199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255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51520" y="0"/>
            <a:ext cx="864096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8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Lucas 24</a:t>
            </a:r>
            <a:endParaRPr lang="nl-NL" sz="28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0" y="523220"/>
            <a:ext cx="9144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i="1" baseline="30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27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En Hij begon bij Mozes </a:t>
            </a:r>
            <a:endParaRPr lang="nl-NL" sz="300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bij al de profeten </a:t>
            </a:r>
            <a:endParaRPr lang="nl-NL" sz="300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legde hun uit, </a:t>
            </a:r>
            <a:endParaRPr lang="nl-NL" sz="3000" smtClean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wat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 al de Schriften </a:t>
            </a:r>
            <a:endParaRPr lang="nl-NL" sz="3000" smtClean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Hem betrekking had.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300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35" y="4711625"/>
            <a:ext cx="50292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98" y="5805264"/>
            <a:ext cx="55530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61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51520" y="0"/>
            <a:ext cx="864096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8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Lucas 24</a:t>
            </a:r>
            <a:endParaRPr lang="nl-NL" sz="28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0" y="523220"/>
            <a:ext cx="9144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i="1" baseline="30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27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 Hij begon bij Mozes </a:t>
            </a:r>
            <a:endParaRPr lang="nl-NL" sz="3000" smtClean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bij al de profeten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300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 </a:t>
            </a:r>
            <a:r>
              <a:rPr lang="nl-NL" sz="3000" u="sng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legde hun uit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endParaRPr lang="nl-NL" sz="300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wat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 al de Schriften </a:t>
            </a:r>
            <a:endParaRPr lang="nl-NL" sz="300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Hem betrekking had. </a:t>
            </a: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300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18" y="4722490"/>
            <a:ext cx="772477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5733256"/>
            <a:ext cx="43815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vak 7"/>
          <p:cNvSpPr txBox="1"/>
          <p:nvPr/>
        </p:nvSpPr>
        <p:spPr>
          <a:xfrm>
            <a:off x="1475656" y="3435207"/>
            <a:ext cx="4416517" cy="442035"/>
          </a:xfrm>
          <a:prstGeom prst="rect">
            <a:avLst/>
          </a:prstGeom>
          <a:gradFill>
            <a:gsLst>
              <a:gs pos="54160">
                <a:schemeClr val="bg1"/>
              </a:gs>
              <a:gs pos="73000">
                <a:srgbClr val="E0E8F7"/>
              </a:gs>
              <a:gs pos="39000">
                <a:srgbClr val="CDDAF2"/>
              </a:gs>
              <a:gs pos="0">
                <a:schemeClr val="accent1">
                  <a:tint val="66000"/>
                  <a:satMod val="160000"/>
                </a:schemeClr>
              </a:gs>
              <a:gs pos="88000">
                <a:schemeClr val="bg1"/>
              </a:gs>
              <a:gs pos="22000">
                <a:schemeClr val="bg1"/>
              </a:gs>
            </a:gsLst>
            <a:lin ang="5400000" scaled="0"/>
          </a:gradFill>
          <a:ln w="12700" cap="rnd" cmpd="sng">
            <a:noFill/>
            <a:prstDash val="solid"/>
          </a:ln>
        </p:spPr>
        <p:txBody>
          <a:bodyPr wrap="square" lIns="36000" tIns="36000" rIns="36000" bIns="36000" rtlCol="0">
            <a:spAutoFit/>
          </a:bodyPr>
          <a:lstStyle/>
          <a:p>
            <a:pPr lvl="0"/>
            <a:r>
              <a:rPr lang="nl-NL" sz="240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 hermeneuo = VERTALEN </a:t>
            </a:r>
            <a:endParaRPr lang="nl-NL" sz="240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0" y="2060848"/>
            <a:ext cx="9144000" cy="55399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3. </a:t>
            </a:r>
            <a:r>
              <a:rPr lang="en-US" sz="3000" i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niets </a:t>
            </a:r>
            <a:r>
              <a:rPr lang="en-US" sz="3000" i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dan</a:t>
            </a:r>
            <a:r>
              <a:rPr lang="en-US" sz="30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Schrift </a:t>
            </a:r>
            <a:r>
              <a:rPr lang="en-US" sz="3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= niets aan toedoen</a:t>
            </a:r>
          </a:p>
        </p:txBody>
      </p:sp>
    </p:spTree>
    <p:extLst>
      <p:ext uri="{BB962C8B-B14F-4D97-AF65-F5344CB8AC3E}">
        <p14:creationId xmlns:p14="http://schemas.microsoft.com/office/powerpoint/2010/main" val="308221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110705" y="2967335"/>
            <a:ext cx="29225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Genesis 3</a:t>
            </a:r>
            <a:endParaRPr lang="nl-NL" sz="5400" b="1" cap="none" spc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107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51520" y="0"/>
            <a:ext cx="864096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8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Genesis 3</a:t>
            </a:r>
            <a:endParaRPr lang="nl-NL" sz="28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0" y="52322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i="1" baseline="30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slang nu was het listigste </a:t>
            </a:r>
            <a:endParaRPr lang="nl-NL" sz="300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van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alle dieren des velds, </a:t>
            </a:r>
            <a:endParaRPr lang="nl-NL" sz="300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die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</a:t>
            </a: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HERE God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gemaakt had; </a:t>
            </a:r>
            <a:endParaRPr lang="nl-NL" sz="300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zij zeide tot de vrouw: </a:t>
            </a:r>
            <a:endParaRPr lang="nl-NL" sz="3000" smtClean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God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heeft zeker wel gezegd: </a:t>
            </a:r>
            <a:endParaRPr lang="nl-NL" sz="3000" smtClean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Gij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zult niet eten van enige boom in de hof?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30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539" y="4215295"/>
            <a:ext cx="4752975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89" y="4215295"/>
            <a:ext cx="37814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822" y="5373216"/>
            <a:ext cx="48387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312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51520" y="0"/>
            <a:ext cx="864096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8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Genesis 3</a:t>
            </a:r>
            <a:endParaRPr lang="nl-NL" sz="28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0" y="52322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i="1" baseline="30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slang nu was het listigste </a:t>
            </a:r>
            <a:endParaRPr lang="nl-NL" sz="3000" smtClean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van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alle dieren des velds, </a:t>
            </a:r>
            <a:endParaRPr lang="nl-NL" sz="3000" smtClean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die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</a:t>
            </a:r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HERE God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gemaakt had; </a:t>
            </a:r>
            <a:endParaRPr lang="nl-NL" sz="3000" smtClean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zij zeide tot de vrouw: </a:t>
            </a:r>
            <a:endParaRPr lang="nl-NL" sz="300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God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heeft zeker wel gezegd: </a:t>
            </a:r>
            <a:endParaRPr lang="nl-NL" sz="3000" smtClean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Gij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zult niet eten van enige boom in de hof?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30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445224"/>
            <a:ext cx="41529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035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179512" y="3625395"/>
            <a:ext cx="8424936" cy="1180699"/>
          </a:xfrm>
          <a:prstGeom prst="rect">
            <a:avLst/>
          </a:prstGeom>
          <a:gradFill>
            <a:gsLst>
              <a:gs pos="54160">
                <a:schemeClr val="bg1"/>
              </a:gs>
              <a:gs pos="73000">
                <a:srgbClr val="E0E8F7"/>
              </a:gs>
              <a:gs pos="39000">
                <a:srgbClr val="CDDAF2"/>
              </a:gs>
              <a:gs pos="0">
                <a:schemeClr val="accent1">
                  <a:tint val="66000"/>
                  <a:satMod val="160000"/>
                </a:schemeClr>
              </a:gs>
              <a:gs pos="88000">
                <a:schemeClr val="bg1"/>
              </a:gs>
              <a:gs pos="22000">
                <a:schemeClr val="bg1"/>
              </a:gs>
            </a:gsLst>
            <a:lin ang="5400000" scaled="0"/>
          </a:gradFill>
          <a:ln w="12700" cap="rnd" cmpd="sng">
            <a:noFill/>
            <a:prstDash val="solid"/>
          </a:ln>
        </p:spPr>
        <p:txBody>
          <a:bodyPr wrap="square" lIns="36000" tIns="36000" rIns="36000" bIns="36000" rtlCol="0">
            <a:spAutoFit/>
          </a:bodyPr>
          <a:lstStyle/>
          <a:p>
            <a:pPr lvl="0"/>
            <a:r>
              <a:rPr lang="nl-NL" sz="240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vraagteken zetten bij wat God gezegd heeft</a:t>
            </a:r>
          </a:p>
          <a:p>
            <a:pPr lvl="0"/>
            <a:endParaRPr lang="nl-NL" sz="240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nl-NL" sz="240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het woord verdraaien</a:t>
            </a:r>
            <a:endParaRPr lang="nl-NL" sz="240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251520" y="0"/>
            <a:ext cx="864096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8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Genesis 3</a:t>
            </a:r>
            <a:endParaRPr lang="nl-NL" sz="28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0" y="52322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i="1" baseline="30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slang nu was het listigste </a:t>
            </a:r>
            <a:endParaRPr lang="nl-NL" sz="3000" smtClean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van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alle dieren des velds, </a:t>
            </a:r>
            <a:endParaRPr lang="nl-NL" sz="3000" smtClean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die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</a:t>
            </a:r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HERE God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gemaakt had; </a:t>
            </a:r>
            <a:endParaRPr lang="nl-NL" sz="3000" smtClean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zij zeide tot de vrouw: </a:t>
            </a:r>
            <a:endParaRPr lang="nl-NL" sz="3000" smtClean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God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heeft zeker wel gezegd: </a:t>
            </a:r>
            <a:endParaRPr lang="nl-NL" sz="300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Gij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zult niet eten van enige boom in de hof? </a:t>
            </a: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30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103564"/>
            <a:ext cx="48291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602" y="5427539"/>
            <a:ext cx="64865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739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51520" y="0"/>
            <a:ext cx="864096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8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Lucas 10</a:t>
            </a:r>
            <a:endParaRPr lang="nl-NL" sz="28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0" y="52322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i="1" baseline="30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26</a:t>
            </a: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Hij </a:t>
            </a:r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zeide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tot </a:t>
            </a:r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hem: </a:t>
            </a:r>
          </a:p>
          <a:p>
            <a:r>
              <a:rPr lang="nl-NL" sz="3000" b="1" u="sng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WAT</a:t>
            </a: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staat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 de wet geschreven? </a:t>
            </a:r>
            <a:endParaRPr lang="nl-NL" sz="300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3000" b="1" u="sng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HOE</a:t>
            </a: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leest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gij? </a:t>
            </a:r>
            <a:endParaRPr lang="nl-NL" sz="30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16" y="4653136"/>
            <a:ext cx="50196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17" y="5759266"/>
            <a:ext cx="325755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1115616" y="2708920"/>
            <a:ext cx="7416824" cy="1180699"/>
          </a:xfrm>
          <a:prstGeom prst="rect">
            <a:avLst/>
          </a:prstGeom>
          <a:gradFill>
            <a:gsLst>
              <a:gs pos="54160">
                <a:schemeClr val="bg1"/>
              </a:gs>
              <a:gs pos="73000">
                <a:srgbClr val="E0E8F7"/>
              </a:gs>
              <a:gs pos="39000">
                <a:srgbClr val="CDDAF2"/>
              </a:gs>
              <a:gs pos="0">
                <a:schemeClr val="accent1">
                  <a:tint val="66000"/>
                  <a:satMod val="160000"/>
                </a:schemeClr>
              </a:gs>
              <a:gs pos="88000">
                <a:schemeClr val="bg1"/>
              </a:gs>
              <a:gs pos="22000">
                <a:schemeClr val="bg1"/>
              </a:gs>
            </a:gsLst>
            <a:lin ang="5400000" scaled="0"/>
          </a:gradFill>
          <a:ln w="12700" cap="rnd" cmpd="sng">
            <a:noFill/>
            <a:prstDash val="solid"/>
          </a:ln>
        </p:spPr>
        <p:txBody>
          <a:bodyPr wrap="square" lIns="36000" tIns="36000" rIns="36000" bIns="36000" rtlCol="0">
            <a:spAutoFit/>
          </a:bodyPr>
          <a:lstStyle/>
          <a:p>
            <a:pPr lvl="0"/>
            <a:r>
              <a:rPr lang="nl-NL" sz="240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twee vragen</a:t>
            </a:r>
            <a:r>
              <a:rPr lang="nl-NL" sz="240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...</a:t>
            </a:r>
          </a:p>
          <a:p>
            <a:pPr lvl="0"/>
            <a:endParaRPr lang="nl-NL" sz="240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nl-NL" sz="240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vergl. de magiërs en de schriftgeleerden; Mat.2</a:t>
            </a:r>
            <a:endParaRPr lang="nl-NL" sz="240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56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51520" y="0"/>
            <a:ext cx="864096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8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Genesis 3</a:t>
            </a:r>
            <a:endParaRPr lang="nl-NL" sz="28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0" y="52322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i="1" baseline="30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Toen zeide de vrouw tot de slang: </a:t>
            </a:r>
            <a:endParaRPr lang="nl-NL" sz="300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Van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vrucht van het geboomte </a:t>
            </a:r>
            <a:endParaRPr lang="nl-NL" sz="300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hof mogen wij eten, </a:t>
            </a: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30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1" y="4096866"/>
            <a:ext cx="561022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847" y="5373216"/>
            <a:ext cx="73342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578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51520" y="0"/>
            <a:ext cx="864096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8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Genesis 3</a:t>
            </a:r>
            <a:endParaRPr lang="nl-NL" sz="28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0" y="52322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i="1" baseline="30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maar van de vrucht van de boom, </a:t>
            </a:r>
            <a:endParaRPr lang="nl-NL" sz="300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die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 het midden van de hof staat, </a:t>
            </a:r>
            <a:endParaRPr lang="nl-NL" sz="300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heeft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God gezegd: </a:t>
            </a:r>
            <a:endParaRPr lang="nl-NL" sz="300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Gij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zult daarvan niet eten </a:t>
            </a:r>
            <a:endParaRPr lang="nl-NL" sz="3000" smtClean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noch die aanraken; </a:t>
            </a:r>
          </a:p>
          <a:p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anders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zult gij sterven.</a:t>
            </a:r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30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021" y="4221088"/>
            <a:ext cx="50577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347" y="5514219"/>
            <a:ext cx="667702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89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51520" y="0"/>
            <a:ext cx="864096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8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Genesis 3</a:t>
            </a:r>
            <a:endParaRPr lang="nl-NL" sz="28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0" y="52322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i="1" baseline="30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maar van de vrucht van de boom, </a:t>
            </a:r>
            <a:endParaRPr lang="nl-NL" sz="3000" smtClean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die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 het midden van de hof staat, </a:t>
            </a:r>
            <a:endParaRPr lang="nl-NL" sz="3000" smtClean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heeft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God gezegd: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300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Gij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zult daarvan niet eten </a:t>
            </a:r>
            <a:endParaRPr lang="nl-NL" sz="300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3000" b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NOCH DIE AANRAKEN</a:t>
            </a: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; </a:t>
            </a:r>
          </a:p>
          <a:p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anders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zult gij sterven.</a:t>
            </a: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30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212832"/>
            <a:ext cx="359092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904" y="5445224"/>
            <a:ext cx="70199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2627784" y="3457691"/>
            <a:ext cx="5265243" cy="442035"/>
          </a:xfrm>
          <a:prstGeom prst="rect">
            <a:avLst/>
          </a:prstGeom>
          <a:gradFill>
            <a:gsLst>
              <a:gs pos="54160">
                <a:schemeClr val="bg1"/>
              </a:gs>
              <a:gs pos="73000">
                <a:srgbClr val="E0E8F7"/>
              </a:gs>
              <a:gs pos="39000">
                <a:srgbClr val="CDDAF2"/>
              </a:gs>
              <a:gs pos="0">
                <a:schemeClr val="accent1">
                  <a:tint val="66000"/>
                  <a:satMod val="160000"/>
                </a:schemeClr>
              </a:gs>
              <a:gs pos="88000">
                <a:schemeClr val="bg1"/>
              </a:gs>
              <a:gs pos="22000">
                <a:schemeClr val="bg1"/>
              </a:gs>
            </a:gsLst>
            <a:lin ang="5400000" scaled="0"/>
          </a:gradFill>
          <a:ln w="12700" cap="rnd" cmpd="sng">
            <a:noFill/>
            <a:prstDash val="solid"/>
          </a:ln>
        </p:spPr>
        <p:txBody>
          <a:bodyPr wrap="square" lIns="36000" tIns="36000" rIns="36000" bIns="36000" rtlCol="0">
            <a:spAutoFit/>
          </a:bodyPr>
          <a:lstStyle/>
          <a:p>
            <a:pPr lvl="0"/>
            <a:r>
              <a:rPr lang="nl-NL" sz="240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deze woorden zijn  toegevoegd!</a:t>
            </a:r>
            <a:endParaRPr lang="nl-NL" sz="240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354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164500" y="2967335"/>
            <a:ext cx="28150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Marcus 7</a:t>
            </a:r>
            <a:endParaRPr lang="nl-NL" sz="5400" b="1" cap="none" spc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580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51520" y="0"/>
            <a:ext cx="864096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8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Marcus 7</a:t>
            </a:r>
            <a:endParaRPr lang="nl-NL" sz="28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0" y="52322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i="1" baseline="30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13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En zo maakt gij het woord Gods krachteloos door uw overlevering, </a:t>
            </a:r>
            <a:endParaRPr lang="nl-NL" sz="300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die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gij overgeleverd hebt. </a:t>
            </a:r>
            <a:endParaRPr lang="nl-NL" sz="300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dergelijke dingen doet gij vele.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30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81128"/>
            <a:ext cx="67913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733256"/>
            <a:ext cx="66579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001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51520" y="0"/>
            <a:ext cx="864096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8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Marcus 7</a:t>
            </a:r>
            <a:endParaRPr lang="nl-NL" sz="28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0" y="52322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i="1" baseline="30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13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 zo maakt gij het woord Gods krachteloos door uw overlevering, </a:t>
            </a:r>
            <a:endParaRPr lang="nl-NL" sz="3000" smtClean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die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gij overgeleverd hebt.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300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dergelijke dingen doet gij vele. </a:t>
            </a:r>
            <a:endParaRPr lang="nl-NL" sz="30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661248"/>
            <a:ext cx="69532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932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0" y="2060848"/>
            <a:ext cx="9144000" cy="55399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4. geen eigen uitlegging</a:t>
            </a:r>
            <a:endParaRPr lang="en-US" sz="3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2"/>
          <a:stretch/>
        </p:blipFill>
        <p:spPr bwMode="auto">
          <a:xfrm>
            <a:off x="1619672" y="2852936"/>
            <a:ext cx="5601245" cy="368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987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132280" y="2967335"/>
            <a:ext cx="28794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2Petrus 1</a:t>
            </a:r>
            <a:endParaRPr lang="nl-NL" sz="5400" b="1" cap="none" spc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532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51520" y="0"/>
            <a:ext cx="864096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8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2Petrus 1</a:t>
            </a:r>
            <a:endParaRPr lang="nl-NL" sz="28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0" y="52322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i="1" baseline="30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</a:t>
            </a: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Dit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moet gij vooral weten, </a:t>
            </a:r>
            <a:endParaRPr lang="nl-NL" sz="300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dat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geen profetie der Schrift </a:t>
            </a:r>
            <a:endParaRPr lang="nl-NL" sz="3000" smtClean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een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eigenmachtige uitlegging </a:t>
            </a:r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toelaat...</a:t>
            </a: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30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661248"/>
            <a:ext cx="50101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073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51520" y="0"/>
            <a:ext cx="864096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8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2Petrus 1</a:t>
            </a:r>
            <a:endParaRPr lang="nl-NL" sz="28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0" y="52322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i="1" baseline="30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</a:t>
            </a: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Dit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moet gij vooral weten,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300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dat </a:t>
            </a:r>
            <a:r>
              <a:rPr lang="nl-NL" sz="3000" u="sng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geen profetie der Schrift </a:t>
            </a:r>
            <a:endParaRPr lang="nl-NL" sz="3000" u="sng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3000" u="sng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een </a:t>
            </a:r>
            <a:r>
              <a:rPr lang="nl-NL" sz="3000" u="sng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eigenmachtige uitlegging </a:t>
            </a:r>
            <a:r>
              <a:rPr lang="nl-NL" sz="3000" u="sng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toelaat</a:t>
            </a: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... </a:t>
            </a:r>
            <a:endParaRPr lang="nl-NL" sz="30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653136"/>
            <a:ext cx="51339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733256"/>
            <a:ext cx="564832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2"/>
          <a:stretch/>
        </p:blipFill>
        <p:spPr bwMode="auto">
          <a:xfrm>
            <a:off x="5611927" y="3573017"/>
            <a:ext cx="3280553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634602" y="2276872"/>
            <a:ext cx="5265243" cy="1180699"/>
          </a:xfrm>
          <a:prstGeom prst="rect">
            <a:avLst/>
          </a:prstGeom>
          <a:gradFill>
            <a:gsLst>
              <a:gs pos="54160">
                <a:schemeClr val="bg1"/>
              </a:gs>
              <a:gs pos="73000">
                <a:srgbClr val="E0E8F7"/>
              </a:gs>
              <a:gs pos="39000">
                <a:srgbClr val="CDDAF2"/>
              </a:gs>
              <a:gs pos="0">
                <a:schemeClr val="accent1">
                  <a:tint val="66000"/>
                  <a:satMod val="160000"/>
                </a:schemeClr>
              </a:gs>
              <a:gs pos="88000">
                <a:schemeClr val="bg1"/>
              </a:gs>
              <a:gs pos="22000">
                <a:schemeClr val="bg1"/>
              </a:gs>
            </a:gsLst>
            <a:lin ang="5400000" scaled="0"/>
          </a:gradFill>
          <a:ln w="12700" cap="rnd" cmpd="sng">
            <a:noFill/>
            <a:prstDash val="solid"/>
          </a:ln>
        </p:spPr>
        <p:txBody>
          <a:bodyPr wrap="square" lIns="36000" tIns="36000" rIns="36000" bIns="36000" rtlCol="0">
            <a:spAutoFit/>
          </a:bodyPr>
          <a:lstStyle/>
          <a:p>
            <a:pPr lvl="0"/>
            <a:r>
              <a:rPr lang="nl-NL" sz="240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lett. geen </a:t>
            </a:r>
            <a:r>
              <a:rPr lang="nl-NL" sz="2400" i="1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eigen</a:t>
            </a:r>
            <a:r>
              <a:rPr lang="nl-NL" sz="240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uitlegging heeft</a:t>
            </a:r>
          </a:p>
          <a:p>
            <a:pPr lvl="0"/>
            <a:endParaRPr lang="nl-NL" sz="240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nl-NL" sz="240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de Schriften leggen </a:t>
            </a:r>
            <a:r>
              <a:rPr lang="nl-NL" sz="2400" i="1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elkaar</a:t>
            </a:r>
            <a:r>
              <a:rPr lang="nl-NL" sz="240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uit!</a:t>
            </a:r>
            <a:endParaRPr lang="nl-NL" sz="240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16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025231" y="2967335"/>
            <a:ext cx="30935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Matteus 4</a:t>
            </a:r>
            <a:endParaRPr lang="nl-NL" sz="5400" b="1" cap="none" spc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256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51520" y="0"/>
            <a:ext cx="864096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8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2Petrus 1</a:t>
            </a:r>
            <a:endParaRPr lang="nl-NL" sz="28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0" y="52322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i="1" baseline="30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21</a:t>
            </a: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want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nooit is profetie voortgekomen </a:t>
            </a:r>
            <a:endParaRPr lang="nl-NL" sz="300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uit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wil van een mens, </a:t>
            </a:r>
            <a:endParaRPr lang="nl-NL" sz="300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maar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door de Heilige Geest gedreven, </a:t>
            </a:r>
            <a:endParaRPr lang="nl-NL" sz="3000" smtClean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hebben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mensen van Godswege gesproken.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30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91352"/>
            <a:ext cx="472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733256"/>
            <a:ext cx="48196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240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51520" y="0"/>
            <a:ext cx="864096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8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2Petrus 1</a:t>
            </a:r>
            <a:endParaRPr lang="nl-NL" sz="28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0" y="52322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i="1" baseline="30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21</a:t>
            </a: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want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nooit is profetie voortgekomen </a:t>
            </a:r>
            <a:endParaRPr lang="nl-NL" sz="3000" smtClean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uit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wil van een mens,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300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maar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door de Heilige Geest gedreven, </a:t>
            </a:r>
            <a:endParaRPr lang="nl-NL" sz="300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hebben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mensen van Godswege gesproken.  </a:t>
            </a:r>
            <a:endParaRPr lang="nl-NL" sz="30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653136"/>
            <a:ext cx="722947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733256"/>
            <a:ext cx="63912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089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0" y="2060848"/>
            <a:ext cx="9144000" cy="55399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5. Paulus</a:t>
            </a:r>
            <a:r>
              <a:rPr lang="en-US" sz="30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leermeester van natiën</a:t>
            </a:r>
            <a:endParaRPr lang="en-US" sz="3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24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764936" y="2967335"/>
            <a:ext cx="36141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Romeinen 3</a:t>
            </a:r>
            <a:endParaRPr lang="nl-NL" sz="5400" b="1" cap="none" spc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47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51520" y="0"/>
            <a:ext cx="864096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8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Romeinen 3</a:t>
            </a:r>
            <a:endParaRPr lang="nl-NL" sz="28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0" y="52322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i="1" baseline="30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Wat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is dan het voorrecht van de Jood, </a:t>
            </a:r>
            <a:endParaRPr lang="nl-NL" sz="300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of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wat is het nut van de besnijdenis</a:t>
            </a: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  <a:endParaRPr lang="nl-NL" sz="300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605992"/>
            <a:ext cx="62103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733256"/>
            <a:ext cx="58674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700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51520" y="0"/>
            <a:ext cx="864096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8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Romeinen 3</a:t>
            </a:r>
            <a:endParaRPr lang="nl-NL" sz="28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0" y="52322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i="1" baseline="30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Velerlei in elk opzicht. </a:t>
            </a:r>
            <a:endParaRPr lang="nl-NL" sz="300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eerste plaats toch dit, </a:t>
            </a:r>
            <a:endParaRPr lang="nl-NL" sz="3000" smtClean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dat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hun de woorden Gods zijn toevertrouwd.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30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78" y="5661248"/>
            <a:ext cx="546735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758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51520" y="0"/>
            <a:ext cx="864096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8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Romeinen 3</a:t>
            </a:r>
            <a:endParaRPr lang="nl-NL" sz="28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0" y="52322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i="1" baseline="30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Velerlei in elk opzicht. </a:t>
            </a:r>
            <a:endParaRPr lang="nl-NL" sz="3000" smtClean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eerste plaats toch dit, </a:t>
            </a:r>
            <a:endParaRPr lang="nl-NL" sz="300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dat </a:t>
            </a:r>
            <a:r>
              <a:rPr lang="nl-NL" sz="3000" u="sng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hun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woorden Gods zijn toevertrouwd. </a:t>
            </a:r>
            <a:endParaRPr lang="nl-NL" sz="30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73" y="4509120"/>
            <a:ext cx="531495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661248"/>
            <a:ext cx="649605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739404" y="2568316"/>
            <a:ext cx="4120628" cy="442035"/>
          </a:xfrm>
          <a:prstGeom prst="rect">
            <a:avLst/>
          </a:prstGeom>
          <a:gradFill>
            <a:gsLst>
              <a:gs pos="54160">
                <a:schemeClr val="bg1"/>
              </a:gs>
              <a:gs pos="73000">
                <a:srgbClr val="E0E8F7"/>
              </a:gs>
              <a:gs pos="39000">
                <a:srgbClr val="CDDAF2"/>
              </a:gs>
              <a:gs pos="0">
                <a:schemeClr val="accent1">
                  <a:tint val="66000"/>
                  <a:satMod val="160000"/>
                </a:schemeClr>
              </a:gs>
              <a:gs pos="88000">
                <a:schemeClr val="bg1"/>
              </a:gs>
              <a:gs pos="22000">
                <a:schemeClr val="bg1"/>
              </a:gs>
            </a:gsLst>
            <a:lin ang="5400000" scaled="0"/>
          </a:gradFill>
          <a:ln w="12700" cap="rnd" cmpd="sng">
            <a:noFill/>
            <a:prstDash val="solid"/>
          </a:ln>
        </p:spPr>
        <p:txBody>
          <a:bodyPr wrap="square" lIns="36000" tIns="36000" rIns="36000" bIns="36000" rtlCol="0">
            <a:spAutoFit/>
          </a:bodyPr>
          <a:lstStyle/>
          <a:p>
            <a:pPr lvl="0"/>
            <a:r>
              <a:rPr lang="nl-NL" sz="240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de jood, de besnijdenis</a:t>
            </a:r>
            <a:endParaRPr lang="nl-NL" sz="240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91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522404" y="2967335"/>
            <a:ext cx="40991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1Timotheus 2</a:t>
            </a:r>
            <a:endParaRPr lang="nl-NL" sz="5400" b="1" cap="none" spc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117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51520" y="0"/>
            <a:ext cx="864096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8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1Timotheus 2</a:t>
            </a:r>
            <a:endParaRPr lang="nl-NL" sz="28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0" y="523220"/>
            <a:ext cx="9144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i="1" baseline="30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7</a:t>
            </a: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En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ik ben </a:t>
            </a:r>
            <a:r>
              <a:rPr lang="nl-NL" sz="3000" u="sng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daartoe </a:t>
            </a:r>
            <a:endParaRPr lang="nl-NL" sz="3000" u="sng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als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een verkondiger en een </a:t>
            </a:r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apostel gesteld</a:t>
            </a: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ik spreek waarheid en geen leugen) </a:t>
            </a:r>
            <a:endParaRPr lang="nl-NL" sz="3000" smtClean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als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een leermeester der heidenen </a:t>
            </a:r>
            <a:endParaRPr lang="nl-NL" sz="3000" smtClean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geloof en waarheid.</a:t>
            </a:r>
            <a:endParaRPr lang="nl-NL" sz="3000" dirty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1248"/>
            <a:ext cx="902017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1187624" y="3457691"/>
            <a:ext cx="6912768" cy="442035"/>
          </a:xfrm>
          <a:prstGeom prst="rect">
            <a:avLst/>
          </a:prstGeom>
          <a:gradFill>
            <a:gsLst>
              <a:gs pos="54160">
                <a:schemeClr val="bg1"/>
              </a:gs>
              <a:gs pos="73000">
                <a:srgbClr val="E0E8F7"/>
              </a:gs>
              <a:gs pos="39000">
                <a:srgbClr val="CDDAF2"/>
              </a:gs>
              <a:gs pos="0">
                <a:schemeClr val="accent1">
                  <a:tint val="66000"/>
                  <a:satMod val="160000"/>
                </a:schemeClr>
              </a:gs>
              <a:gs pos="88000">
                <a:schemeClr val="bg1"/>
              </a:gs>
              <a:gs pos="22000">
                <a:schemeClr val="bg1"/>
              </a:gs>
            </a:gsLst>
            <a:lin ang="5400000" scaled="0"/>
          </a:gradFill>
          <a:ln w="12700" cap="rnd" cmpd="sng">
            <a:noFill/>
            <a:prstDash val="solid"/>
          </a:ln>
        </p:spPr>
        <p:txBody>
          <a:bodyPr wrap="square" lIns="36000" tIns="36000" rIns="36000" bIns="36000" rtlCol="0">
            <a:spAutoFit/>
          </a:bodyPr>
          <a:lstStyle/>
          <a:p>
            <a:pPr lvl="0"/>
            <a:r>
              <a:rPr lang="nl-NL" sz="240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zijn voorgaande </a:t>
            </a:r>
            <a:r>
              <a:rPr lang="nl-NL" sz="2400" i="1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mission statement: 2:3-6</a:t>
            </a:r>
            <a:endParaRPr lang="nl-NL" sz="2400" i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56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51520" y="0"/>
            <a:ext cx="864096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8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1Timotheus 2</a:t>
            </a:r>
            <a:endParaRPr lang="nl-NL" sz="28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0" y="523220"/>
            <a:ext cx="9144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i="1" baseline="30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7</a:t>
            </a: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En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ik ben daartoe </a:t>
            </a:r>
            <a:endParaRPr lang="nl-NL" sz="3000" smtClean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als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een </a:t>
            </a:r>
            <a:r>
              <a:rPr lang="nl-NL" sz="3000" u="sng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verkondiger en een </a:t>
            </a:r>
            <a:r>
              <a:rPr lang="nl-NL" sz="3000" u="sng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apostel </a:t>
            </a: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gesteld </a:t>
            </a:r>
          </a:p>
          <a:p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ik spreek waarheid en geen leugen) </a:t>
            </a:r>
            <a:endParaRPr lang="nl-NL" sz="3000" smtClean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als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een leermeester der heidenen </a:t>
            </a:r>
            <a:endParaRPr lang="nl-NL" sz="3000" smtClean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geloof en waarheid.</a:t>
            </a:r>
            <a:endParaRPr lang="nl-NL" sz="3000" dirty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1248"/>
            <a:ext cx="902017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2627784" y="3678708"/>
            <a:ext cx="4680520" cy="442035"/>
          </a:xfrm>
          <a:prstGeom prst="rect">
            <a:avLst/>
          </a:prstGeom>
          <a:gradFill>
            <a:gsLst>
              <a:gs pos="54160">
                <a:schemeClr val="bg1"/>
              </a:gs>
              <a:gs pos="73000">
                <a:srgbClr val="E0E8F7"/>
              </a:gs>
              <a:gs pos="39000">
                <a:srgbClr val="CDDAF2"/>
              </a:gs>
              <a:gs pos="0">
                <a:schemeClr val="accent1">
                  <a:tint val="66000"/>
                  <a:satMod val="160000"/>
                </a:schemeClr>
              </a:gs>
              <a:gs pos="88000">
                <a:schemeClr val="bg1"/>
              </a:gs>
              <a:gs pos="22000">
                <a:schemeClr val="bg1"/>
              </a:gs>
            </a:gsLst>
            <a:lin ang="5400000" scaled="0"/>
          </a:gradFill>
          <a:ln w="12700" cap="rnd" cmpd="sng">
            <a:noFill/>
            <a:prstDash val="solid"/>
          </a:ln>
        </p:spPr>
        <p:txBody>
          <a:bodyPr wrap="square" lIns="36000" tIns="36000" rIns="36000" bIns="36000" rtlCol="0">
            <a:spAutoFit/>
          </a:bodyPr>
          <a:lstStyle/>
          <a:p>
            <a:pPr lvl="0"/>
            <a:r>
              <a:rPr lang="nl-NL" sz="240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lett. heraut en afgevaardigde</a:t>
            </a:r>
            <a:endParaRPr lang="nl-NL" sz="2400" i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84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51520" y="0"/>
            <a:ext cx="864096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8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Matteus 4</a:t>
            </a:r>
            <a:endParaRPr lang="nl-NL" sz="28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0" y="523220"/>
            <a:ext cx="9144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i="1" baseline="30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Maar Hij antwoordde en </a:t>
            </a: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zeide:</a:t>
            </a:r>
          </a:p>
          <a:p>
            <a:r>
              <a:rPr lang="nl-NL" sz="3000" b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ER STAAT GESCHREVEN</a:t>
            </a: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</a:p>
          <a:p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Niet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alleen van brood zal de mens leven, </a:t>
            </a:r>
            <a:endParaRPr lang="nl-NL" sz="3000" smtClean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maar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van alle woord, </a:t>
            </a:r>
            <a:endParaRPr lang="nl-NL" sz="3000" smtClean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dat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uit de mond Gods uitgaat</a:t>
            </a:r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nl-NL" sz="300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07" y="4581128"/>
            <a:ext cx="486727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661248"/>
            <a:ext cx="22955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873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51520" y="0"/>
            <a:ext cx="864096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8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1Timotheus 2</a:t>
            </a:r>
            <a:endParaRPr lang="nl-NL" sz="28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0" y="523220"/>
            <a:ext cx="9144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i="1" baseline="30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7</a:t>
            </a: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ik ben daartoe </a:t>
            </a:r>
            <a:endParaRPr lang="nl-NL" sz="3000" smtClean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als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een verkondiger en een </a:t>
            </a:r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apostel gesteld</a:t>
            </a: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ik spreek waarheid en geen leugen) </a:t>
            </a:r>
            <a:endParaRPr lang="nl-NL" sz="300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als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een leermeester der heidenen </a:t>
            </a:r>
            <a:endParaRPr lang="nl-NL" sz="3000" smtClean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geloof en waarheid.</a:t>
            </a:r>
            <a:endParaRPr lang="nl-NL" sz="3000" dirty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661248"/>
            <a:ext cx="54483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968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51520" y="0"/>
            <a:ext cx="864096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8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1Timotheus 2</a:t>
            </a:r>
            <a:endParaRPr lang="nl-NL" sz="28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0" y="523220"/>
            <a:ext cx="9144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i="1" baseline="30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7</a:t>
            </a: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En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ik ben daartoe </a:t>
            </a:r>
            <a:endParaRPr lang="nl-NL" sz="3000" smtClean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als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een verkondiger en een </a:t>
            </a:r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apostel gesteld </a:t>
            </a:r>
          </a:p>
          <a:p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ik spreek waarheid en geen leugen) </a:t>
            </a:r>
            <a:endParaRPr lang="nl-NL" sz="3000" smtClean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als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een </a:t>
            </a:r>
            <a:r>
              <a:rPr lang="nl-NL" sz="3000" u="sng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leermeester der heidenen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300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geloof en waarheid.</a:t>
            </a:r>
            <a:endParaRPr lang="nl-NL" sz="30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733256"/>
            <a:ext cx="77533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3131840" y="3635121"/>
            <a:ext cx="3636404" cy="442035"/>
          </a:xfrm>
          <a:prstGeom prst="rect">
            <a:avLst/>
          </a:prstGeom>
          <a:gradFill>
            <a:gsLst>
              <a:gs pos="54160">
                <a:schemeClr val="bg1"/>
              </a:gs>
              <a:gs pos="73000">
                <a:srgbClr val="E0E8F7"/>
              </a:gs>
              <a:gs pos="39000">
                <a:srgbClr val="CDDAF2"/>
              </a:gs>
              <a:gs pos="0">
                <a:schemeClr val="accent1">
                  <a:tint val="66000"/>
                  <a:satMod val="160000"/>
                </a:schemeClr>
              </a:gs>
              <a:gs pos="88000">
                <a:schemeClr val="bg1"/>
              </a:gs>
              <a:gs pos="22000">
                <a:schemeClr val="bg1"/>
              </a:gs>
            </a:gsLst>
            <a:lin ang="5400000" scaled="0"/>
          </a:gradFill>
          <a:ln w="12700" cap="rnd" cmpd="sng">
            <a:noFill/>
            <a:prstDash val="solid"/>
          </a:ln>
        </p:spPr>
        <p:txBody>
          <a:bodyPr wrap="square" lIns="36000" tIns="36000" rIns="36000" bIns="36000" rtlCol="0">
            <a:spAutoFit/>
          </a:bodyPr>
          <a:lstStyle/>
          <a:p>
            <a:pPr lvl="0"/>
            <a:r>
              <a:rPr lang="nl-NL" sz="240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lett. leraar van natiën</a:t>
            </a:r>
            <a:endParaRPr lang="nl-NL" sz="2400" i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32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0" y="0"/>
            <a:ext cx="91440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samengevat: "</a:t>
            </a:r>
            <a:r>
              <a:rPr lang="nl-NL" sz="3000" i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hoe</a:t>
            </a: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lees je?"</a:t>
            </a:r>
          </a:p>
          <a:p>
            <a:endParaRPr lang="nl-NL" sz="300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</a:t>
            </a:r>
            <a:r>
              <a:rPr lang="nl-NL" sz="3000" i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Schrift</a:t>
            </a: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– niets veranderen</a:t>
            </a:r>
          </a:p>
          <a:p>
            <a:pPr marL="514350" indent="-514350">
              <a:buFont typeface="+mj-lt"/>
              <a:buAutoNum type="arabicPeriod"/>
            </a:pPr>
            <a:endParaRPr lang="nl-NL" sz="300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nl-NL" sz="3000" i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heel</a:t>
            </a: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Schrift -  niets aan toedoen</a:t>
            </a:r>
          </a:p>
          <a:p>
            <a:pPr marL="514350" indent="-514350">
              <a:buFont typeface="+mj-lt"/>
              <a:buAutoNum type="arabicPeriod"/>
            </a:pPr>
            <a:endParaRPr lang="nl-NL" sz="300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nl-NL" sz="3000" i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alleen</a:t>
            </a: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Schrift – niets aan toedoen</a:t>
            </a:r>
          </a:p>
          <a:p>
            <a:pPr marL="514350" indent="-514350">
              <a:buFont typeface="+mj-lt"/>
              <a:buAutoNum type="arabicPeriod"/>
            </a:pPr>
            <a:endParaRPr lang="nl-NL" sz="300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geen eigen uitlegging </a:t>
            </a:r>
            <a:b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	– Schrift met Schrift vergelijken</a:t>
            </a:r>
          </a:p>
          <a:p>
            <a:pPr marL="514350" indent="-514350">
              <a:buFont typeface="+mj-lt"/>
              <a:buAutoNum type="arabicPeriod"/>
            </a:pPr>
            <a:endParaRPr lang="nl-NL" sz="300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Paulus, leermeester van natiën</a:t>
            </a:r>
            <a:endParaRPr lang="nl-NL" sz="300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sz="30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07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51520" y="0"/>
            <a:ext cx="864096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8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Matteus 4</a:t>
            </a:r>
            <a:endParaRPr lang="nl-NL" sz="28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0" y="523220"/>
            <a:ext cx="9144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i="1" baseline="30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Maar Hij antwoordde en </a:t>
            </a:r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zeide:</a:t>
            </a:r>
          </a:p>
          <a:p>
            <a:r>
              <a:rPr lang="nl-NL" sz="3000" b="1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ER STAAT GESCHREVEN</a:t>
            </a:r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</a:p>
          <a:p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Niet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alleen van brood zal de mens leven, </a:t>
            </a:r>
            <a:endParaRPr lang="nl-NL" sz="300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maar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van alle woord, </a:t>
            </a:r>
            <a:endParaRPr lang="nl-NL" sz="3000" smtClean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dat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uit de mond Gods uitgaat</a:t>
            </a:r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nl-NL" sz="300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37" y="5733256"/>
            <a:ext cx="68389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212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51520" y="0"/>
            <a:ext cx="864096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8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Matteus 4</a:t>
            </a:r>
            <a:endParaRPr lang="nl-NL" sz="28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0" y="523220"/>
            <a:ext cx="9144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i="1" baseline="30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Maar Hij antwoordde en </a:t>
            </a:r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zeide:</a:t>
            </a:r>
          </a:p>
          <a:p>
            <a:r>
              <a:rPr lang="nl-NL" sz="3000" b="1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ER STAAT GESCHREVEN</a:t>
            </a:r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</a:p>
          <a:p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Niet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alleen van brood zal de mens leven,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300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maar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van alle woord, </a:t>
            </a:r>
            <a:endParaRPr lang="nl-NL" sz="300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dat </a:t>
            </a:r>
            <a:r>
              <a:rPr lang="nl-NL" sz="3000" u="sng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uit de mond Gods uitgaat</a:t>
            </a: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nl-NL" sz="300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8" y="4653136"/>
            <a:ext cx="378142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733256"/>
            <a:ext cx="620077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1326835" y="3438738"/>
            <a:ext cx="4685326" cy="442035"/>
          </a:xfrm>
          <a:prstGeom prst="rect">
            <a:avLst/>
          </a:prstGeom>
          <a:gradFill>
            <a:gsLst>
              <a:gs pos="54160">
                <a:schemeClr val="bg1"/>
              </a:gs>
              <a:gs pos="73000">
                <a:srgbClr val="E0E8F7"/>
              </a:gs>
              <a:gs pos="39000">
                <a:srgbClr val="CDDAF2"/>
              </a:gs>
              <a:gs pos="0">
                <a:schemeClr val="accent1">
                  <a:tint val="66000"/>
                  <a:satMod val="160000"/>
                </a:schemeClr>
              </a:gs>
              <a:gs pos="88000">
                <a:schemeClr val="bg1"/>
              </a:gs>
              <a:gs pos="22000">
                <a:schemeClr val="bg1"/>
              </a:gs>
            </a:gsLst>
            <a:lin ang="5400000" scaled="0"/>
          </a:gradFill>
          <a:ln w="12700" cap="rnd" cmpd="sng">
            <a:noFill/>
            <a:prstDash val="solid"/>
          </a:ln>
        </p:spPr>
        <p:txBody>
          <a:bodyPr wrap="square" lIns="36000" tIns="36000" rIns="36000" bIns="36000" rtlCol="0">
            <a:spAutoFit/>
          </a:bodyPr>
          <a:lstStyle/>
          <a:p>
            <a:pPr lvl="0"/>
            <a:r>
              <a:rPr lang="nl-NL" sz="240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lett. door Gods mond uitgaat</a:t>
            </a:r>
            <a:endParaRPr lang="nl-NL" sz="240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4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51520" y="0"/>
            <a:ext cx="864096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8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Matteus 4</a:t>
            </a:r>
            <a:endParaRPr lang="nl-NL" sz="28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0" y="52322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i="1" baseline="30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7</a:t>
            </a: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Jezus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zeide tot hem: </a:t>
            </a:r>
            <a:endParaRPr lang="nl-NL" sz="300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3000" b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ER STAAT </a:t>
            </a:r>
            <a:r>
              <a:rPr lang="nl-NL" sz="3000" b="1" u="sng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OOK</a:t>
            </a:r>
            <a:r>
              <a:rPr lang="nl-NL" sz="3000" b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GESCHREVEN</a:t>
            </a: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</a:p>
          <a:p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Gij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zult de Here, uw God, niet verzoeken. </a:t>
            </a: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30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04" y="4581128"/>
            <a:ext cx="793432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04" y="5661248"/>
            <a:ext cx="679132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1331639" y="2996952"/>
            <a:ext cx="6480721" cy="442035"/>
          </a:xfrm>
          <a:prstGeom prst="rect">
            <a:avLst/>
          </a:prstGeom>
          <a:gradFill>
            <a:gsLst>
              <a:gs pos="54160">
                <a:schemeClr val="bg1"/>
              </a:gs>
              <a:gs pos="73000">
                <a:srgbClr val="E0E8F7"/>
              </a:gs>
              <a:gs pos="39000">
                <a:srgbClr val="CDDAF2"/>
              </a:gs>
              <a:gs pos="0">
                <a:schemeClr val="accent1">
                  <a:tint val="66000"/>
                  <a:satMod val="160000"/>
                </a:schemeClr>
              </a:gs>
              <a:gs pos="88000">
                <a:schemeClr val="bg1"/>
              </a:gs>
              <a:gs pos="22000">
                <a:schemeClr val="bg1"/>
              </a:gs>
            </a:gsLst>
            <a:lin ang="5400000" scaled="0"/>
          </a:gradFill>
          <a:ln w="12700" cap="rnd" cmpd="sng">
            <a:noFill/>
            <a:prstDash val="solid"/>
          </a:ln>
        </p:spPr>
        <p:txBody>
          <a:bodyPr wrap="square" lIns="36000" tIns="36000" rIns="36000" bIns="36000" rtlCol="0">
            <a:spAutoFit/>
          </a:bodyPr>
          <a:lstStyle/>
          <a:p>
            <a:pPr lvl="0"/>
            <a:r>
              <a:rPr lang="nl-NL" sz="240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ook de Tegenstander citeert de Schrift...</a:t>
            </a:r>
            <a:endParaRPr lang="nl-NL" sz="240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80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standaard AP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000" dirty="0">
            <a:solidFill>
              <a:srgbClr val="002060"/>
            </a:solidFill>
            <a:latin typeface="Verdana" pitchFamily="34" charset="0"/>
            <a:ea typeface="Verdana" pitchFamily="34" charset="0"/>
            <a:cs typeface="Verdana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standaard AP</Template>
  <TotalTime>2072</TotalTime>
  <Words>1498</Words>
  <Application>Microsoft Office PowerPoint</Application>
  <PresentationFormat>Diavoorstelling (4:3)</PresentationFormat>
  <Paragraphs>294</Paragraphs>
  <Slides>62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62</vt:i4>
      </vt:variant>
    </vt:vector>
  </HeadingPairs>
  <TitlesOfParts>
    <vt:vector size="63" baseType="lpstr">
      <vt:lpstr>standaard AP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Andre Piet</dc:creator>
  <cp:lastModifiedBy>Andre Piet</cp:lastModifiedBy>
  <cp:revision>41</cp:revision>
  <cp:lastPrinted>2015-01-10T06:56:00Z</cp:lastPrinted>
  <dcterms:created xsi:type="dcterms:W3CDTF">2015-01-05T21:57:33Z</dcterms:created>
  <dcterms:modified xsi:type="dcterms:W3CDTF">2015-01-10T06:59:43Z</dcterms:modified>
</cp:coreProperties>
</file>