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338" r:id="rId2"/>
    <p:sldId id="286" r:id="rId3"/>
    <p:sldId id="394" r:id="rId4"/>
    <p:sldId id="350" r:id="rId5"/>
    <p:sldId id="304" r:id="rId6"/>
    <p:sldId id="375" r:id="rId7"/>
    <p:sldId id="389" r:id="rId8"/>
    <p:sldId id="392" r:id="rId9"/>
    <p:sldId id="393" r:id="rId10"/>
    <p:sldId id="391" r:id="rId11"/>
    <p:sldId id="306" r:id="rId12"/>
    <p:sldId id="308" r:id="rId13"/>
    <p:sldId id="390" r:id="rId14"/>
    <p:sldId id="312" r:id="rId15"/>
    <p:sldId id="395" r:id="rId16"/>
    <p:sldId id="379" r:id="rId17"/>
    <p:sldId id="314" r:id="rId18"/>
    <p:sldId id="315" r:id="rId19"/>
    <p:sldId id="317" r:id="rId20"/>
    <p:sldId id="318" r:id="rId21"/>
    <p:sldId id="328" r:id="rId22"/>
    <p:sldId id="316" r:id="rId23"/>
    <p:sldId id="396" r:id="rId24"/>
    <p:sldId id="321" r:id="rId25"/>
    <p:sldId id="319" r:id="rId26"/>
    <p:sldId id="325" r:id="rId27"/>
    <p:sldId id="326" r:id="rId28"/>
    <p:sldId id="322" r:id="rId29"/>
    <p:sldId id="331" r:id="rId30"/>
    <p:sldId id="330" r:id="rId31"/>
    <p:sldId id="351" r:id="rId32"/>
    <p:sldId id="381" r:id="rId33"/>
    <p:sldId id="382" r:id="rId34"/>
    <p:sldId id="397" r:id="rId35"/>
    <p:sldId id="398" r:id="rId36"/>
    <p:sldId id="399" r:id="rId37"/>
    <p:sldId id="388" r:id="rId38"/>
    <p:sldId id="323" r:id="rId39"/>
    <p:sldId id="324" r:id="rId40"/>
    <p:sldId id="327" r:id="rId4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Stijl, gemiddeld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Stijl, gemiddeld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92" d="100"/>
          <a:sy n="92" d="100"/>
        </p:scale>
        <p:origin x="402" y="90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D601D1-06E2-4E3B-B380-0EA5476D3AD4}" type="datetimeFigureOut">
              <a:rPr lang="nl-NL" smtClean="0"/>
              <a:t>4-10-2014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333C8-B77B-4CE7-A0D9-5D292CB9FA6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1198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A630-9DD8-4BE6-86FB-739C91BEEEA2}" type="slidenum">
              <a:rPr lang="nl-NL" smtClean="0"/>
              <a:t>1</a:t>
            </a:fld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82050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>
          <a:xfrm>
            <a:off x="3898261" y="8685213"/>
            <a:ext cx="2971800" cy="458787"/>
          </a:xfrm>
        </p:spPr>
        <p:txBody>
          <a:bodyPr/>
          <a:lstStyle/>
          <a:p>
            <a:fld id="{614333C8-B77B-4CE7-A0D9-5D292CB9FA6E}" type="slidenum">
              <a:rPr lang="nl-NL" smtClean="0"/>
              <a:t>10</a:t>
            </a:fld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57907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387350"/>
            <a:ext cx="5168900" cy="2908300"/>
          </a:xfrm>
        </p:spPr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A630-9DD8-4BE6-86FB-739C91BEEEA2}" type="slidenum">
              <a:rPr lang="nl-NL" smtClean="0">
                <a:solidFill>
                  <a:prstClr val="black"/>
                </a:solidFill>
              </a:rPr>
              <a:pPr/>
              <a:t>11</a:t>
            </a:fld>
            <a:endParaRPr lang="nl-NL">
              <a:solidFill>
                <a:prstClr val="black"/>
              </a:solidFill>
            </a:endParaRPr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49906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387350"/>
            <a:ext cx="5168900" cy="2908300"/>
          </a:xfrm>
        </p:spPr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A630-9DD8-4BE6-86FB-739C91BEEEA2}" type="slidenum">
              <a:rPr lang="nl-NL" smtClean="0">
                <a:solidFill>
                  <a:prstClr val="black"/>
                </a:solidFill>
              </a:rPr>
              <a:pPr/>
              <a:t>12</a:t>
            </a:fld>
            <a:endParaRPr lang="nl-NL">
              <a:solidFill>
                <a:prstClr val="black"/>
              </a:solidFill>
            </a:endParaRPr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89980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333C8-B77B-4CE7-A0D9-5D292CB9FA6E}" type="slidenum">
              <a:rPr lang="nl-NL" smtClean="0"/>
              <a:t>13</a:t>
            </a:fld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0013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387350"/>
            <a:ext cx="5168900" cy="2908300"/>
          </a:xfrm>
        </p:spPr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A630-9DD8-4BE6-86FB-739C91BEEEA2}" type="slidenum">
              <a:rPr lang="nl-NL" smtClean="0">
                <a:solidFill>
                  <a:prstClr val="black"/>
                </a:solidFill>
              </a:rPr>
              <a:pPr/>
              <a:t>14</a:t>
            </a:fld>
            <a:endParaRPr lang="nl-NL">
              <a:solidFill>
                <a:prstClr val="black"/>
              </a:solidFill>
            </a:endParaRPr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62801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387350"/>
            <a:ext cx="5168900" cy="2908300"/>
          </a:xfrm>
        </p:spPr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A630-9DD8-4BE6-86FB-739C91BEEEA2}" type="slidenum">
              <a:rPr lang="nl-NL" smtClean="0">
                <a:solidFill>
                  <a:prstClr val="black"/>
                </a:solidFill>
              </a:rPr>
              <a:pPr/>
              <a:t>15</a:t>
            </a:fld>
            <a:endParaRPr lang="nl-NL">
              <a:solidFill>
                <a:prstClr val="black"/>
              </a:solidFill>
            </a:endParaRPr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37385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387350"/>
            <a:ext cx="5168900" cy="2908300"/>
          </a:xfrm>
        </p:spPr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A630-9DD8-4BE6-86FB-739C91BEEEA2}" type="slidenum">
              <a:rPr lang="nl-NL" smtClean="0">
                <a:solidFill>
                  <a:prstClr val="black"/>
                </a:solidFill>
              </a:rPr>
              <a:pPr/>
              <a:t>16</a:t>
            </a:fld>
            <a:endParaRPr lang="nl-NL">
              <a:solidFill>
                <a:prstClr val="black"/>
              </a:solidFill>
            </a:endParaRPr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53280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333C8-B77B-4CE7-A0D9-5D292CB9FA6E}" type="slidenum">
              <a:rPr lang="nl-NL" smtClean="0"/>
              <a:t>17</a:t>
            </a:fld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96904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387350"/>
            <a:ext cx="5168900" cy="29083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685800" y="3472501"/>
            <a:ext cx="5486400" cy="5494078"/>
          </a:xfrm>
        </p:spPr>
        <p:txBody>
          <a:bodyPr/>
          <a:lstStyle/>
          <a:p>
            <a:endParaRPr 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nl-NL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A630-9DD8-4BE6-86FB-739C91BEEEA2}" type="slidenum">
              <a:rPr lang="nl-NL" smtClean="0">
                <a:solidFill>
                  <a:prstClr val="black"/>
                </a:solidFill>
              </a:rPr>
              <a:pPr/>
              <a:t>18</a:t>
            </a:fld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0416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387350"/>
            <a:ext cx="5168900" cy="2908300"/>
          </a:xfrm>
        </p:spPr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A630-9DD8-4BE6-86FB-739C91BEEEA2}" type="slidenum">
              <a:rPr lang="nl-NL" smtClean="0">
                <a:solidFill>
                  <a:prstClr val="black"/>
                </a:solidFill>
              </a:rPr>
              <a:pPr/>
              <a:t>19</a:t>
            </a:fld>
            <a:endParaRPr lang="nl-NL">
              <a:solidFill>
                <a:prstClr val="black"/>
              </a:solidFill>
            </a:endParaRPr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3519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333C8-B77B-4CE7-A0D9-5D292CB9FA6E}" type="slidenum">
              <a:rPr lang="nl-NL" smtClean="0"/>
              <a:t>2</a:t>
            </a:fld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262354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387350"/>
            <a:ext cx="5168900" cy="2908300"/>
          </a:xfrm>
        </p:spPr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A630-9DD8-4BE6-86FB-739C91BEEEA2}" type="slidenum">
              <a:rPr lang="nl-NL" smtClean="0">
                <a:solidFill>
                  <a:prstClr val="black"/>
                </a:solidFill>
              </a:rPr>
              <a:pPr/>
              <a:t>20</a:t>
            </a:fld>
            <a:endParaRPr lang="nl-NL">
              <a:solidFill>
                <a:prstClr val="black"/>
              </a:solidFill>
            </a:endParaRPr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941271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387350"/>
            <a:ext cx="5168900" cy="2908300"/>
          </a:xfrm>
        </p:spPr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A630-9DD8-4BE6-86FB-739C91BEEEA2}" type="slidenum">
              <a:rPr lang="nl-NL" smtClean="0">
                <a:solidFill>
                  <a:prstClr val="black"/>
                </a:solidFill>
              </a:rPr>
              <a:pPr/>
              <a:t>21</a:t>
            </a:fld>
            <a:endParaRPr lang="nl-NL">
              <a:solidFill>
                <a:prstClr val="black"/>
              </a:solidFill>
            </a:endParaRPr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3355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387350"/>
            <a:ext cx="5168900" cy="2908300"/>
          </a:xfrm>
        </p:spPr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A630-9DD8-4BE6-86FB-739C91BEEEA2}" type="slidenum">
              <a:rPr lang="nl-NL" smtClean="0">
                <a:solidFill>
                  <a:prstClr val="black"/>
                </a:solidFill>
              </a:rPr>
              <a:pPr/>
              <a:t>22</a:t>
            </a:fld>
            <a:endParaRPr lang="nl-NL">
              <a:solidFill>
                <a:prstClr val="black"/>
              </a:solidFill>
            </a:endParaRPr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974024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387350"/>
            <a:ext cx="5168900" cy="2908300"/>
          </a:xfrm>
        </p:spPr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A630-9DD8-4BE6-86FB-739C91BEEEA2}" type="slidenum">
              <a:rPr lang="nl-NL" smtClean="0">
                <a:solidFill>
                  <a:prstClr val="black"/>
                </a:solidFill>
              </a:rPr>
              <a:pPr/>
              <a:t>23</a:t>
            </a:fld>
            <a:endParaRPr lang="nl-NL">
              <a:solidFill>
                <a:prstClr val="black"/>
              </a:solidFill>
            </a:endParaRPr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00958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>
          <a:xfrm>
            <a:off x="3898261" y="8685213"/>
            <a:ext cx="2971800" cy="458787"/>
          </a:xfrm>
        </p:spPr>
        <p:txBody>
          <a:bodyPr/>
          <a:lstStyle/>
          <a:p>
            <a:fld id="{614333C8-B77B-4CE7-A0D9-5D292CB9FA6E}" type="slidenum">
              <a:rPr lang="nl-NL" smtClean="0"/>
              <a:t>24</a:t>
            </a:fld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027614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333C8-B77B-4CE7-A0D9-5D292CB9FA6E}" type="slidenum">
              <a:rPr lang="nl-NL" smtClean="0"/>
              <a:t>25</a:t>
            </a:fld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7899192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387350"/>
            <a:ext cx="5168900" cy="2908300"/>
          </a:xfrm>
        </p:spPr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A630-9DD8-4BE6-86FB-739C91BEEEA2}" type="slidenum">
              <a:rPr lang="nl-NL" smtClean="0">
                <a:solidFill>
                  <a:prstClr val="black"/>
                </a:solidFill>
              </a:rPr>
              <a:pPr/>
              <a:t>26</a:t>
            </a:fld>
            <a:endParaRPr lang="nl-NL">
              <a:solidFill>
                <a:prstClr val="black"/>
              </a:solidFill>
            </a:endParaRPr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851666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387350"/>
            <a:ext cx="5168900" cy="29083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685800" y="3472501"/>
            <a:ext cx="5486400" cy="5494078"/>
          </a:xfrm>
        </p:spPr>
        <p:txBody>
          <a:bodyPr/>
          <a:lstStyle/>
          <a:p>
            <a:endParaRPr lang="nl-NL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A630-9DD8-4BE6-86FB-739C91BEEEA2}" type="slidenum">
              <a:rPr lang="nl-NL" smtClean="0">
                <a:solidFill>
                  <a:prstClr val="black"/>
                </a:solidFill>
              </a:rPr>
              <a:pPr/>
              <a:t>27</a:t>
            </a:fld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85075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387350"/>
            <a:ext cx="5168900" cy="2908300"/>
          </a:xfrm>
        </p:spPr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A630-9DD8-4BE6-86FB-739C91BEEEA2}" type="slidenum">
              <a:rPr lang="nl-NL" smtClean="0">
                <a:solidFill>
                  <a:prstClr val="black"/>
                </a:solidFill>
              </a:rPr>
              <a:pPr/>
              <a:t>28</a:t>
            </a:fld>
            <a:endParaRPr lang="nl-NL">
              <a:solidFill>
                <a:prstClr val="black"/>
              </a:solidFill>
            </a:endParaRPr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521213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333C8-B77B-4CE7-A0D9-5D292CB9FA6E}" type="slidenum">
              <a:rPr lang="nl-NL" smtClean="0"/>
              <a:t>29</a:t>
            </a:fld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28720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333C8-B77B-4CE7-A0D9-5D292CB9FA6E}" type="slidenum">
              <a:rPr lang="nl-NL" smtClean="0"/>
              <a:t>3</a:t>
            </a:fld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511685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387350"/>
            <a:ext cx="5168900" cy="29083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685800" y="3472501"/>
            <a:ext cx="5486400" cy="5494078"/>
          </a:xfrm>
        </p:spPr>
        <p:txBody>
          <a:bodyPr/>
          <a:lstStyle/>
          <a:p>
            <a:endParaRPr lang="nl-NL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A630-9DD8-4BE6-86FB-739C91BEEEA2}" type="slidenum">
              <a:rPr lang="nl-NL" smtClean="0">
                <a:solidFill>
                  <a:prstClr val="black"/>
                </a:solidFill>
              </a:rPr>
              <a:pPr/>
              <a:t>30</a:t>
            </a:fld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78780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387350"/>
            <a:ext cx="5168900" cy="2908300"/>
          </a:xfrm>
        </p:spPr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A630-9DD8-4BE6-86FB-739C91BEEEA2}" type="slidenum">
              <a:rPr lang="nl-NL" smtClean="0">
                <a:solidFill>
                  <a:prstClr val="black"/>
                </a:solidFill>
              </a:rPr>
              <a:pPr/>
              <a:t>31</a:t>
            </a:fld>
            <a:endParaRPr lang="nl-NL">
              <a:solidFill>
                <a:prstClr val="black"/>
              </a:solidFill>
            </a:endParaRPr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252829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333C8-B77B-4CE7-A0D9-5D292CB9FA6E}" type="slidenum">
              <a:rPr lang="nl-NL" smtClean="0"/>
              <a:t>32</a:t>
            </a:fld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736443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333C8-B77B-4CE7-A0D9-5D292CB9FA6E}" type="slidenum">
              <a:rPr lang="nl-NL" smtClean="0"/>
              <a:t>33</a:t>
            </a:fld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1216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333C8-B77B-4CE7-A0D9-5D292CB9FA6E}" type="slidenum">
              <a:rPr lang="nl-NL" smtClean="0"/>
              <a:t>34</a:t>
            </a:fld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534793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333C8-B77B-4CE7-A0D9-5D292CB9FA6E}" type="slidenum">
              <a:rPr lang="nl-NL" smtClean="0"/>
              <a:t>35</a:t>
            </a:fld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662457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333C8-B77B-4CE7-A0D9-5D292CB9FA6E}" type="slidenum">
              <a:rPr lang="nl-NL" smtClean="0"/>
              <a:t>36</a:t>
            </a:fld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765836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387350"/>
            <a:ext cx="5168900" cy="2908300"/>
          </a:xfrm>
        </p:spPr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A630-9DD8-4BE6-86FB-739C91BEEEA2}" type="slidenum">
              <a:rPr lang="nl-NL" smtClean="0">
                <a:solidFill>
                  <a:prstClr val="black"/>
                </a:solidFill>
              </a:rPr>
              <a:pPr/>
              <a:t>37</a:t>
            </a:fld>
            <a:endParaRPr lang="nl-NL">
              <a:solidFill>
                <a:prstClr val="black"/>
              </a:solidFill>
            </a:endParaRPr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580373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387350"/>
            <a:ext cx="5168900" cy="2908300"/>
          </a:xfrm>
        </p:spPr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A630-9DD8-4BE6-86FB-739C91BEEEA2}" type="slidenum">
              <a:rPr lang="nl-NL" smtClean="0">
                <a:solidFill>
                  <a:prstClr val="black"/>
                </a:solidFill>
              </a:rPr>
              <a:pPr/>
              <a:t>38</a:t>
            </a:fld>
            <a:endParaRPr lang="nl-NL">
              <a:solidFill>
                <a:prstClr val="black"/>
              </a:solidFill>
            </a:endParaRPr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263577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387350"/>
            <a:ext cx="5168900" cy="2908300"/>
          </a:xfrm>
        </p:spPr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A630-9DD8-4BE6-86FB-739C91BEEEA2}" type="slidenum">
              <a:rPr lang="nl-NL" smtClean="0">
                <a:solidFill>
                  <a:prstClr val="black"/>
                </a:solidFill>
              </a:rPr>
              <a:pPr/>
              <a:t>39</a:t>
            </a:fld>
            <a:endParaRPr lang="nl-NL">
              <a:solidFill>
                <a:prstClr val="black"/>
              </a:solidFill>
            </a:endParaRPr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62411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333C8-B77B-4CE7-A0D9-5D292CB9FA6E}" type="slidenum">
              <a:rPr lang="nl-NL" smtClean="0"/>
              <a:t>4</a:t>
            </a:fld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121488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387350"/>
            <a:ext cx="5168900" cy="2908300"/>
          </a:xfrm>
        </p:spPr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A630-9DD8-4BE6-86FB-739C91BEEEA2}" type="slidenum">
              <a:rPr lang="nl-NL" smtClean="0">
                <a:solidFill>
                  <a:prstClr val="black"/>
                </a:solidFill>
              </a:rPr>
              <a:pPr/>
              <a:t>40</a:t>
            </a:fld>
            <a:endParaRPr lang="nl-NL">
              <a:solidFill>
                <a:prstClr val="black"/>
              </a:solidFill>
            </a:endParaRPr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44888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563563"/>
            <a:ext cx="5168900" cy="2908300"/>
          </a:xfrm>
        </p:spPr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A630-9DD8-4BE6-86FB-739C91BEEEA2}" type="slidenum">
              <a:rPr lang="nl-NL" smtClean="0">
                <a:solidFill>
                  <a:prstClr val="black"/>
                </a:solidFill>
              </a:rPr>
              <a:pPr/>
              <a:t>5</a:t>
            </a:fld>
            <a:endParaRPr lang="nl-NL">
              <a:solidFill>
                <a:prstClr val="black"/>
              </a:solidFill>
            </a:endParaRPr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70806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563563"/>
            <a:ext cx="5168900" cy="2908300"/>
          </a:xfrm>
        </p:spPr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A630-9DD8-4BE6-86FB-739C91BEEEA2}" type="slidenum">
              <a:rPr lang="nl-NL" smtClean="0">
                <a:solidFill>
                  <a:prstClr val="black"/>
                </a:solidFill>
              </a:rPr>
              <a:pPr/>
              <a:t>6</a:t>
            </a:fld>
            <a:endParaRPr lang="nl-NL">
              <a:solidFill>
                <a:prstClr val="black"/>
              </a:solidFill>
            </a:endParaRPr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1164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>
          <a:xfrm>
            <a:off x="3898261" y="8685213"/>
            <a:ext cx="2971800" cy="458787"/>
          </a:xfrm>
        </p:spPr>
        <p:txBody>
          <a:bodyPr/>
          <a:lstStyle/>
          <a:p>
            <a:fld id="{614333C8-B77B-4CE7-A0D9-5D292CB9FA6E}" type="slidenum">
              <a:rPr lang="nl-NL" smtClean="0"/>
              <a:t>7</a:t>
            </a:fld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61283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>
          <a:xfrm>
            <a:off x="3898261" y="8685213"/>
            <a:ext cx="2971800" cy="458787"/>
          </a:xfrm>
        </p:spPr>
        <p:txBody>
          <a:bodyPr/>
          <a:lstStyle/>
          <a:p>
            <a:fld id="{614333C8-B77B-4CE7-A0D9-5D292CB9FA6E}" type="slidenum">
              <a:rPr lang="nl-NL" smtClean="0"/>
              <a:t>8</a:t>
            </a:fld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56796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>
          <a:xfrm>
            <a:off x="3898261" y="8685213"/>
            <a:ext cx="2971800" cy="458787"/>
          </a:xfrm>
        </p:spPr>
        <p:txBody>
          <a:bodyPr/>
          <a:lstStyle/>
          <a:p>
            <a:fld id="{614333C8-B77B-4CE7-A0D9-5D292CB9FA6E}" type="slidenum">
              <a:rPr lang="nl-NL" smtClean="0"/>
              <a:t>9</a:t>
            </a:fld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576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2A877-82A2-4B3E-BB0B-3B093A0A7ED2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4-10-2014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84846-0D17-4320-9918-BEA854F51F5D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035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2A877-82A2-4B3E-BB0B-3B093A0A7ED2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4-10-2014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84846-0D17-4320-9918-BEA854F51F5D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974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2A877-82A2-4B3E-BB0B-3B093A0A7ED2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4-10-2014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84846-0D17-4320-9918-BEA854F51F5D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140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2A877-82A2-4B3E-BB0B-3B093A0A7ED2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4-10-2014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84846-0D17-4320-9918-BEA854F51F5D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392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2A877-82A2-4B3E-BB0B-3B093A0A7ED2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4-10-2014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84846-0D17-4320-9918-BEA854F51F5D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741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2A877-82A2-4B3E-BB0B-3B093A0A7ED2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4-10-2014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84846-0D17-4320-9918-BEA854F51F5D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162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2A877-82A2-4B3E-BB0B-3B093A0A7ED2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4-10-2014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84846-0D17-4320-9918-BEA854F51F5D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628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2A877-82A2-4B3E-BB0B-3B093A0A7ED2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4-10-2014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84846-0D17-4320-9918-BEA854F51F5D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315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2A877-82A2-4B3E-BB0B-3B093A0A7ED2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4-10-2014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84846-0D17-4320-9918-BEA854F51F5D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925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2A877-82A2-4B3E-BB0B-3B093A0A7ED2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4-10-2014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84846-0D17-4320-9918-BEA854F51F5D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504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2A877-82A2-4B3E-BB0B-3B093A0A7ED2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4-10-2014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84846-0D17-4320-9918-BEA854F51F5D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615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2A877-82A2-4B3E-BB0B-3B093A0A7ED2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4-10-2014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84846-0D17-4320-9918-BEA854F51F5D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969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/>
          <p:cNvSpPr txBox="1"/>
          <p:nvPr/>
        </p:nvSpPr>
        <p:spPr>
          <a:xfrm>
            <a:off x="145473" y="308838"/>
            <a:ext cx="1170016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Gods wijsheid </a:t>
            </a:r>
          </a:p>
          <a:p>
            <a:pPr algn="ctr"/>
            <a:r>
              <a:rPr lang="nl-NL" sz="5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die leidt naar succes</a:t>
            </a:r>
            <a:endParaRPr lang="nl-NL" sz="5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2088573" y="4083627"/>
            <a:ext cx="6608618" cy="1288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  <p:pic>
        <p:nvPicPr>
          <p:cNvPr id="10" name="Afbeelding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9405" y="3152556"/>
            <a:ext cx="6972299" cy="3150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41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623455" y="1028700"/>
            <a:ext cx="109208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15:17</a:t>
            </a:r>
          </a:p>
          <a:p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 </a:t>
            </a:r>
            <a:r>
              <a:rPr lang="nl-NL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indien Christus niet is opgewekt, dan is uw geloof </a:t>
            </a:r>
            <a:r>
              <a:rPr lang="nl-NL" sz="30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zonder vrucht</a:t>
            </a:r>
            <a:r>
              <a:rPr lang="nl-NL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dan zijt gij nog in uw zonden.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3703091" y="3601844"/>
            <a:ext cx="4761571" cy="55399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&gt; ijdel, zonder inhoud</a:t>
            </a:r>
            <a:endParaRPr lang="nl-NL" sz="3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0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554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57200" y="846931"/>
            <a:ext cx="1059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18 Want het woord des </a:t>
            </a:r>
            <a:r>
              <a:rPr lang="nl-NL" sz="30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kruises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is wel voor hen, die verloren gaan, </a:t>
            </a:r>
            <a:r>
              <a:rPr lang="nl-NL" sz="3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een </a:t>
            </a:r>
            <a:r>
              <a:rPr lang="nl-NL" sz="3000" u="sng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dwaasheid</a:t>
            </a:r>
            <a:r>
              <a:rPr lang="nl-NL" sz="3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667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554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57200" y="846931"/>
            <a:ext cx="1059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chemeClr val="bg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18 Want het woord des </a:t>
            </a:r>
            <a:r>
              <a:rPr lang="nl-NL" sz="3000" dirty="0" err="1">
                <a:solidFill>
                  <a:schemeClr val="bg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kruises</a:t>
            </a:r>
            <a:r>
              <a:rPr lang="nl-NL" sz="3000" dirty="0">
                <a:solidFill>
                  <a:schemeClr val="bg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is wel voor hen, die verloren gaan, </a:t>
            </a:r>
            <a:r>
              <a:rPr lang="nl-NL" sz="3000" dirty="0" smtClean="0">
                <a:solidFill>
                  <a:schemeClr val="bg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een dwaasheid, </a:t>
            </a:r>
            <a:endParaRPr lang="nl-NL" sz="3000" dirty="0">
              <a:solidFill>
                <a:schemeClr val="bg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hthoek 1"/>
          <p:cNvSpPr/>
          <p:nvPr/>
        </p:nvSpPr>
        <p:spPr>
          <a:xfrm>
            <a:off x="457199" y="1880850"/>
            <a:ext cx="1084810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maar 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voor ons, die behouden worden, is het een </a:t>
            </a:r>
            <a:r>
              <a:rPr lang="nl-NL" sz="3000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kracht Gods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685800" y="3584865"/>
            <a:ext cx="10271415" cy="101566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Vers 24: 	(…) 	Christus, </a:t>
            </a:r>
            <a:r>
              <a:rPr lang="nl-NL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kracht van </a:t>
            </a:r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God en wijsheid 				van God….</a:t>
            </a:r>
            <a:endParaRPr lang="nl-NL" sz="3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418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2" grpId="0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256478" y="1305342"/>
            <a:ext cx="1159726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nl-NL" sz="30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</a:t>
            </a:r>
          </a:p>
          <a:p>
            <a:pPr lvl="0"/>
            <a:r>
              <a:rPr lang="nl-NL" sz="3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 maar wat wij spreken, is de verborgen wijsheid Gods (…)</a:t>
            </a:r>
          </a:p>
          <a:p>
            <a:pPr lvl="0"/>
            <a:r>
              <a:rPr lang="nl-NL" sz="3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 En geen van de beheersers dezer eeuw heeft van haar geweten, want indien zij van haar geweten hadden, zouden zij de </a:t>
            </a:r>
            <a:r>
              <a:rPr lang="nl-NL" sz="30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Heer </a:t>
            </a:r>
            <a:r>
              <a:rPr lang="nl-NL" sz="3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der heerlijkheid niet gekruisigd hebben.</a:t>
            </a:r>
            <a:endParaRPr lang="nl-NL" sz="3000" b="1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52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554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57199" y="3038334"/>
            <a:ext cx="105918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19 </a:t>
            </a:r>
            <a:r>
              <a:rPr lang="nl-NL" sz="3000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Want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er staat geschreven: </a:t>
            </a:r>
          </a:p>
        </p:txBody>
      </p:sp>
      <p:sp>
        <p:nvSpPr>
          <p:cNvPr id="2" name="Rechthoek 1"/>
          <p:cNvSpPr/>
          <p:nvPr/>
        </p:nvSpPr>
        <p:spPr>
          <a:xfrm>
            <a:off x="457199" y="1007008"/>
            <a:ext cx="1130530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nl-NL" sz="3000" dirty="0">
                <a:solidFill>
                  <a:srgbClr val="E7E6E6">
                    <a:lumMod val="7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18 Want het woord des </a:t>
            </a:r>
            <a:r>
              <a:rPr lang="nl-NL" sz="3000" dirty="0" err="1">
                <a:solidFill>
                  <a:srgbClr val="E7E6E6">
                    <a:lumMod val="7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kruises</a:t>
            </a:r>
            <a:r>
              <a:rPr lang="nl-NL" sz="3000" dirty="0">
                <a:solidFill>
                  <a:srgbClr val="E7E6E6">
                    <a:lumMod val="7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is wel voor hen, die verloren gaan, een dwaasheid, </a:t>
            </a:r>
          </a:p>
        </p:txBody>
      </p:sp>
      <p:sp>
        <p:nvSpPr>
          <p:cNvPr id="5" name="Rechthoek 4"/>
          <p:cNvSpPr/>
          <p:nvPr/>
        </p:nvSpPr>
        <p:spPr>
          <a:xfrm>
            <a:off x="457199" y="2022671"/>
            <a:ext cx="1084810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 smtClean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maar </a:t>
            </a:r>
            <a:r>
              <a:rPr lang="nl-NL" sz="3000" dirty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voor ons, die behouden worden, is het een kracht Gods</a:t>
            </a:r>
          </a:p>
        </p:txBody>
      </p:sp>
    </p:spTree>
    <p:extLst>
      <p:ext uri="{BB962C8B-B14F-4D97-AF65-F5344CB8AC3E}">
        <p14:creationId xmlns:p14="http://schemas.microsoft.com/office/powerpoint/2010/main" val="2399309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554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57199" y="3038334"/>
            <a:ext cx="105918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19 Want </a:t>
            </a:r>
            <a:r>
              <a:rPr lang="nl-NL" sz="3000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 staat geschreven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</a:p>
        </p:txBody>
      </p:sp>
      <p:sp>
        <p:nvSpPr>
          <p:cNvPr id="2" name="Rechthoek 1"/>
          <p:cNvSpPr/>
          <p:nvPr/>
        </p:nvSpPr>
        <p:spPr>
          <a:xfrm>
            <a:off x="457199" y="1007008"/>
            <a:ext cx="1130530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nl-NL" sz="3000" dirty="0">
                <a:solidFill>
                  <a:srgbClr val="E7E6E6">
                    <a:lumMod val="7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18 Want het woord des </a:t>
            </a:r>
            <a:r>
              <a:rPr lang="nl-NL" sz="3000" dirty="0" err="1">
                <a:solidFill>
                  <a:srgbClr val="E7E6E6">
                    <a:lumMod val="7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kruises</a:t>
            </a:r>
            <a:r>
              <a:rPr lang="nl-NL" sz="3000" dirty="0">
                <a:solidFill>
                  <a:srgbClr val="E7E6E6">
                    <a:lumMod val="7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is wel voor hen, die verloren gaan, een dwaasheid, </a:t>
            </a:r>
          </a:p>
        </p:txBody>
      </p:sp>
      <p:sp>
        <p:nvSpPr>
          <p:cNvPr id="5" name="Rechthoek 4"/>
          <p:cNvSpPr/>
          <p:nvPr/>
        </p:nvSpPr>
        <p:spPr>
          <a:xfrm>
            <a:off x="457199" y="2022671"/>
            <a:ext cx="1084810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 smtClean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maar </a:t>
            </a:r>
            <a:r>
              <a:rPr lang="nl-NL" sz="3000" dirty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voor ons, die behouden worden, is het een kracht Gods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4572000" y="4779818"/>
            <a:ext cx="3006436" cy="55399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Jesaja 29</a:t>
            </a:r>
            <a:endParaRPr lang="nl-NL" sz="3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84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554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57200" y="846931"/>
            <a:ext cx="105918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19 Want er staat geschreven: </a:t>
            </a:r>
          </a:p>
        </p:txBody>
      </p:sp>
      <p:sp>
        <p:nvSpPr>
          <p:cNvPr id="5" name="Rechthoek 4"/>
          <p:cNvSpPr/>
          <p:nvPr/>
        </p:nvSpPr>
        <p:spPr>
          <a:xfrm>
            <a:off x="457200" y="1419185"/>
            <a:ext cx="1146345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Verderven zal Ik de </a:t>
            </a:r>
            <a:r>
              <a:rPr lang="nl-NL" sz="3000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wijsheid der wijzen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en het verstand der </a:t>
            </a:r>
            <a:r>
              <a:rPr lang="nl-NL" sz="30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verstandigen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zal Ik verdoen. 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4951141" y="3902927"/>
            <a:ext cx="1761893" cy="163121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0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?</a:t>
            </a:r>
            <a:endParaRPr lang="nl-NL" sz="10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251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477981" y="581890"/>
            <a:ext cx="11409219" cy="1846659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nl-NL" sz="3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Jesaja 29</a:t>
            </a:r>
            <a:endParaRPr lang="nl-NL" sz="3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 Want de HERE heeft een geest van diepe slaap over u uitgestort en Hij heeft uw ogen, de profeten, toegesloten en uw hoofden, de zieners, omhuld</a:t>
            </a:r>
            <a:r>
              <a:rPr lang="nl-NL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477981" y="2428549"/>
            <a:ext cx="1171401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(…)</a:t>
            </a:r>
          </a:p>
          <a:p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 En de </a:t>
            </a:r>
            <a:r>
              <a:rPr lang="nl-NL" sz="2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Here</a:t>
            </a:r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sz="2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zeide</a:t>
            </a:r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Omdat dit volk Mij </a:t>
            </a:r>
            <a:r>
              <a:rPr lang="nl-NL" sz="28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slechts met woorden </a:t>
            </a:r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nadert en </a:t>
            </a:r>
            <a:r>
              <a:rPr lang="nl-NL" sz="28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 zijn lippen</a:t>
            </a:r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eert, terwijl </a:t>
            </a:r>
            <a:r>
              <a:rPr lang="nl-NL" sz="28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het zijn hart verre </a:t>
            </a:r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van Mij houdt, en hun ontzag voor Mij een </a:t>
            </a:r>
            <a:r>
              <a:rPr lang="nl-NL" sz="28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aangeleerd gebod </a:t>
            </a:r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van mensen is, 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477981" y="4675318"/>
            <a:ext cx="1155469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 daarom, zie, Ik ga voort wonderlijk met dit volk te handelen, wonderlijk en wonderbaar: </a:t>
            </a:r>
            <a:r>
              <a:rPr lang="nl-NL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wijsheid van zijn wijzen zal tenietgaan en het verstand van zijn </a:t>
            </a:r>
            <a:r>
              <a:rPr lang="nl-NL" sz="28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verstandigen</a:t>
            </a:r>
            <a:r>
              <a:rPr lang="nl-NL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zal schuilgaan.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7125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554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57200" y="846931"/>
            <a:ext cx="1156508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 Waar blijft de wijze? Waar de </a:t>
            </a:r>
            <a:r>
              <a:rPr lang="nl-NL" sz="30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schriftgeleerde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 Waar de </a:t>
            </a:r>
            <a:r>
              <a:rPr lang="nl-NL" sz="30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redetwister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van deze tijd? 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457200" y="1862594"/>
            <a:ext cx="1135726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Heeft God niet de wijsheid der wereld tot dwaasheid gemaakt?</a:t>
            </a:r>
          </a:p>
          <a:p>
            <a:endParaRPr lang="nl-NL" dirty="0"/>
          </a:p>
        </p:txBody>
      </p:sp>
      <p:sp>
        <p:nvSpPr>
          <p:cNvPr id="2" name="Tekstvak 1"/>
          <p:cNvSpPr txBox="1"/>
          <p:nvPr/>
        </p:nvSpPr>
        <p:spPr>
          <a:xfrm>
            <a:off x="3222702" y="4014439"/>
            <a:ext cx="6367347" cy="55399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&gt; deze ‘wijsheid’ = dwaasheid</a:t>
            </a:r>
            <a:endParaRPr lang="nl-NL" sz="3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40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554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57200" y="846931"/>
            <a:ext cx="1156508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21 Want daar de wereld in de wijsheid Gods door haar wijsheid God niet gekend heeft, </a:t>
            </a:r>
          </a:p>
        </p:txBody>
      </p:sp>
    </p:spTree>
    <p:extLst>
      <p:ext uri="{BB962C8B-B14F-4D97-AF65-F5344CB8AC3E}">
        <p14:creationId xmlns:p14="http://schemas.microsoft.com/office/powerpoint/2010/main" val="293040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85" y="613062"/>
            <a:ext cx="2634841" cy="1475511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529935" y="2524991"/>
            <a:ext cx="109831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Succes</a:t>
            </a:r>
            <a:r>
              <a:rPr lang="nl-NL" sz="3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: 	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</a:t>
            </a:r>
            <a:r>
              <a:rPr lang="nl-NL" sz="3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goede 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afloop, uitkomst of </a:t>
            </a:r>
            <a:r>
              <a:rPr lang="nl-NL" sz="3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uitslag</a:t>
            </a:r>
          </a:p>
          <a:p>
            <a:r>
              <a:rPr lang="nl-NL" sz="30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2. </a:t>
            </a:r>
            <a:r>
              <a:rPr lang="nl-NL" sz="3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iets 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 goed afloopt</a:t>
            </a:r>
          </a:p>
        </p:txBody>
      </p:sp>
    </p:spTree>
    <p:extLst>
      <p:ext uri="{BB962C8B-B14F-4D97-AF65-F5344CB8AC3E}">
        <p14:creationId xmlns:p14="http://schemas.microsoft.com/office/powerpoint/2010/main" val="293579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554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57200" y="846931"/>
            <a:ext cx="1156508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21 Want daar de wereld </a:t>
            </a:r>
            <a:r>
              <a:rPr lang="nl-NL" sz="3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(in 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wijsheid </a:t>
            </a:r>
            <a:r>
              <a:rPr lang="nl-NL" sz="3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Gods) 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door haar wijsheid God niet gekend heeft, </a:t>
            </a:r>
          </a:p>
        </p:txBody>
      </p:sp>
    </p:spTree>
    <p:extLst>
      <p:ext uri="{BB962C8B-B14F-4D97-AF65-F5344CB8AC3E}">
        <p14:creationId xmlns:p14="http://schemas.microsoft.com/office/powerpoint/2010/main" val="1923483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554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57200" y="846931"/>
            <a:ext cx="1156508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chemeClr val="bg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21 Want daar de wereld </a:t>
            </a:r>
            <a:r>
              <a:rPr lang="nl-NL" sz="3000" dirty="0" smtClean="0">
                <a:solidFill>
                  <a:schemeClr val="bg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(in </a:t>
            </a:r>
            <a:r>
              <a:rPr lang="nl-NL" sz="3000" dirty="0">
                <a:solidFill>
                  <a:schemeClr val="bg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wijsheid </a:t>
            </a:r>
            <a:r>
              <a:rPr lang="nl-NL" sz="3000" dirty="0" smtClean="0">
                <a:solidFill>
                  <a:schemeClr val="bg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Gods) </a:t>
            </a:r>
            <a:r>
              <a:rPr lang="nl-NL" sz="3000" dirty="0">
                <a:solidFill>
                  <a:schemeClr val="bg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door haar wijsheid God niet gekend heeft, 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457200" y="1862594"/>
            <a:ext cx="113884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heeft 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het </a:t>
            </a:r>
            <a:r>
              <a:rPr lang="nl-NL" sz="30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Gode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behaagd door de dwaasheid der prediking te redden hen, die geloven. </a:t>
            </a:r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79" y="4800997"/>
            <a:ext cx="8878655" cy="1806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383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554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57200" y="846931"/>
            <a:ext cx="1156508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22 Immers, de Joden verlangen tekenen en de Grieken zoeken </a:t>
            </a:r>
            <a:r>
              <a:rPr lang="nl-NL" sz="3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wijsheid,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ekstvak 1"/>
          <p:cNvSpPr txBox="1"/>
          <p:nvPr/>
        </p:nvSpPr>
        <p:spPr>
          <a:xfrm>
            <a:off x="457199" y="2654488"/>
            <a:ext cx="11409217" cy="954107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nl-NL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Galaten 1:</a:t>
            </a:r>
          </a:p>
          <a:p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 Want ben ik nu bezig mensen te  overtuigen, of God</a:t>
            </a:r>
            <a:r>
              <a:rPr lang="nl-NL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457200" y="3608595"/>
            <a:ext cx="115650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</a:t>
            </a:r>
            <a:r>
              <a:rPr lang="nl-NL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zoek ik mensen te behagen? Indien ik nog mensen trachtte te behagen, zou ik geen dienstknecht van Christus zijn. </a:t>
            </a:r>
            <a:endParaRPr lang="nl-NL" dirty="0"/>
          </a:p>
        </p:txBody>
      </p:sp>
      <p:sp>
        <p:nvSpPr>
          <p:cNvPr id="7" name="Rechthoek 6"/>
          <p:cNvSpPr/>
          <p:nvPr/>
        </p:nvSpPr>
        <p:spPr>
          <a:xfrm>
            <a:off x="457199" y="5085923"/>
            <a:ext cx="1148195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 Want ik maak u bekend, broeders, dat het evangelie, hetwelk door mij verkondigd is, niet is naar de mens. </a:t>
            </a:r>
          </a:p>
        </p:txBody>
      </p:sp>
    </p:spTree>
    <p:extLst>
      <p:ext uri="{BB962C8B-B14F-4D97-AF65-F5344CB8AC3E}">
        <p14:creationId xmlns:p14="http://schemas.microsoft.com/office/powerpoint/2010/main" val="3995168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2" grpId="0"/>
      <p:bldP spid="6" grpId="0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554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57200" y="846931"/>
            <a:ext cx="1156508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22 Immers, de Joden verlangen tekenen en de Grieken zoeken </a:t>
            </a:r>
            <a:r>
              <a:rPr lang="nl-NL" sz="3000" dirty="0" smtClean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wijsheid,</a:t>
            </a:r>
            <a:endParaRPr lang="nl-NL" sz="3000" dirty="0">
              <a:solidFill>
                <a:schemeClr val="bg1">
                  <a:lumMod val="6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457200" y="1880850"/>
            <a:ext cx="113572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23 doch wij prediken een gekruisigde Christus, </a:t>
            </a:r>
            <a:r>
              <a:rPr lang="nl-NL" sz="3000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voor Joden een aanstoot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voor heidenen een dwaasheid,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84736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623455" y="1028700"/>
            <a:ext cx="10920845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Galaten 5:11</a:t>
            </a:r>
          </a:p>
          <a:p>
            <a:r>
              <a:rPr lang="nl-NL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Wat </a:t>
            </a:r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mij echter betreft, broeders, indien ik nog de besnijdenis predik, waarom word ik dan nog vervolgd? Dan is immers </a:t>
            </a:r>
            <a:r>
              <a:rPr lang="nl-NL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het</a:t>
            </a:r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sz="28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aanstotelijke</a:t>
            </a:r>
            <a:r>
              <a:rPr lang="nl-NL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van het kruis van kracht beroofd.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54" y="4939970"/>
            <a:ext cx="10307781" cy="1336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46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623455" y="1444337"/>
            <a:ext cx="10920845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Kolossenzen</a:t>
            </a:r>
            <a:r>
              <a:rPr lang="nl-NL" sz="3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1:20</a:t>
            </a:r>
          </a:p>
          <a:p>
            <a:r>
              <a:rPr lang="nl-NL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 door </a:t>
            </a:r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Hem, vrede </a:t>
            </a:r>
            <a:r>
              <a:rPr lang="nl-NL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makend door </a:t>
            </a:r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het bloed </a:t>
            </a:r>
            <a:r>
              <a:rPr lang="nl-NL" sz="28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Zijns</a:t>
            </a:r>
            <a:r>
              <a:rPr lang="nl-NL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sz="2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kruises</a:t>
            </a:r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nl-NL" sz="28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alle dingen</a:t>
            </a:r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weder met Zich te verzoenen, door Hem, hetzij wat op de aarde, hetzij wat in de hemelen is</a:t>
            </a: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55" y="4935140"/>
            <a:ext cx="8790709" cy="1299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36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554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57200" y="846931"/>
            <a:ext cx="1156508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24 maar voor hen, die geroepen zijn, Joden zowel als Grieken, (prediken wij) Christus, de kracht Gods en de wijsheid </a:t>
            </a:r>
            <a:r>
              <a:rPr lang="nl-NL" sz="3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Gods.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ekstvak 1"/>
          <p:cNvSpPr txBox="1"/>
          <p:nvPr/>
        </p:nvSpPr>
        <p:spPr>
          <a:xfrm>
            <a:off x="592281" y="3699163"/>
            <a:ext cx="105883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Kolossenzen</a:t>
            </a:r>
            <a:r>
              <a:rPr lang="nl-NL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2:3</a:t>
            </a:r>
          </a:p>
          <a:p>
            <a:r>
              <a:rPr lang="nl-NL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Christus,</a:t>
            </a:r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in wie al de schatten der wijsheid en kennis verborgen zijn. </a:t>
            </a:r>
            <a:endParaRPr lang="nl-NL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08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554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57200" y="846931"/>
            <a:ext cx="1156508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chemeClr val="bg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24 maar voor hen, die geroepen zijn, Joden zowel als Grieken, (prediken wij) Christus, de kracht Gods en de wijsheid </a:t>
            </a:r>
            <a:r>
              <a:rPr lang="nl-NL" sz="3000" dirty="0" smtClean="0">
                <a:solidFill>
                  <a:schemeClr val="bg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Gods.</a:t>
            </a:r>
            <a:endParaRPr lang="nl-NL" sz="3000" dirty="0">
              <a:solidFill>
                <a:schemeClr val="bg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457200" y="2324259"/>
            <a:ext cx="115650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25 Want het dwaze van God is wijzer dan de mensen en het zwakke van God is sterker dan de mensen. 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457200" y="3339922"/>
            <a:ext cx="115650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26 Ziet slechts, broeders, wat gij waart, toen gij geroepen </a:t>
            </a:r>
            <a:r>
              <a:rPr lang="nl-NL" sz="3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werd: 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niet vele wijzen naar het vlees, niet vele </a:t>
            </a:r>
            <a:r>
              <a:rPr lang="nl-NL" sz="30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invloedrijken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niet vele aanzienlijken.</a:t>
            </a:r>
          </a:p>
        </p:txBody>
      </p:sp>
    </p:spTree>
    <p:extLst>
      <p:ext uri="{BB962C8B-B14F-4D97-AF65-F5344CB8AC3E}">
        <p14:creationId xmlns:p14="http://schemas.microsoft.com/office/powerpoint/2010/main" val="1244095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554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57200" y="846931"/>
            <a:ext cx="1156508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27 Integendeel, wat voor de wereld dwaas is, heeft God uitverkoren om de wijzen te beschamen, en wat voor de wereld zwak is, heeft God uitverkoren </a:t>
            </a:r>
            <a:r>
              <a:rPr lang="nl-NL" sz="3000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om wat sterk is te beschamen;</a:t>
            </a:r>
          </a:p>
        </p:txBody>
      </p:sp>
    </p:spTree>
    <p:extLst>
      <p:ext uri="{BB962C8B-B14F-4D97-AF65-F5344CB8AC3E}">
        <p14:creationId xmlns:p14="http://schemas.microsoft.com/office/powerpoint/2010/main" val="4253852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332507" y="1111828"/>
            <a:ext cx="11710555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Jesaja 45 (SW)</a:t>
            </a:r>
          </a:p>
          <a:p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23 Bij Mijzelf heb Ik gezworen, uit Mijn mond ging rechtvaardigheid uit. Een woord, en het zal niet terugkeren, want voor Mij zal iedere knie buigen, iedere tong zal zweren.</a:t>
            </a:r>
            <a:endParaRPr lang="nl-NL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332506" y="2958487"/>
            <a:ext cx="117105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24 Ja, in JAHWEH, zo zegt men tot Mij, is rechtvaardigheid en kracht. Tot Hem zal men komen en allen die tegen Hem opgehitst zijn </a:t>
            </a:r>
            <a:r>
              <a:rPr lang="nl-NL" sz="28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zullen beschaamd worden</a:t>
            </a:r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nl-NL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332506" y="4343482"/>
            <a:ext cx="117105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25 In JAHWEH zullen zij gerechtvaardigd worden en al het zaad van </a:t>
            </a:r>
            <a:r>
              <a:rPr lang="nl-NL" sz="2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Israel</a:t>
            </a:r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zal </a:t>
            </a:r>
            <a:r>
              <a:rPr lang="nl-NL" sz="2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lofprijzen</a:t>
            </a:r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nl-NL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735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550716" y="839067"/>
            <a:ext cx="112325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Het kruis van Christus is alomvattend.</a:t>
            </a:r>
            <a:endParaRPr lang="nl-NL" sz="30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550715" y="1726623"/>
            <a:ext cx="112325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God laat niets over aan een macht die buiten Zijn controle ligt.</a:t>
            </a:r>
            <a:endParaRPr lang="nl-NL" sz="30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550715" y="3075844"/>
            <a:ext cx="112325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wegen die God gaat om Zijn doel te bereiken, zijn niet ‘naar de mens’.</a:t>
            </a:r>
            <a:endParaRPr lang="nl-NL" sz="30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550715" y="4425065"/>
            <a:ext cx="112325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0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Schriftuurlijke begrippen (‘gezonde woorden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’,    2 Tim.1:13</a:t>
            </a:r>
            <a:r>
              <a:rPr lang="nl-NL" sz="30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worden 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verdraaid en uitgehold om de Schrift aan te passen aan menselijke, vooral godsdienstige, maatstaven.</a:t>
            </a:r>
            <a:endParaRPr lang="nl-NL" sz="30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385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554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57200" y="846931"/>
            <a:ext cx="1156508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chemeClr val="bg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27 Integendeel, wat voor de wereld dwaas is, heeft God uitverkoren om de wijzen te beschamen, en wat voor de wereld zwak is, heeft God uitverkoren om wat sterk is te beschamen;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457200" y="2785923"/>
            <a:ext cx="115650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28 en wat voor de wereld onaanzienlijk en veracht is, heeft God uitverkoren, dat, wat niets is, om aan hetgeen </a:t>
            </a:r>
            <a:r>
              <a:rPr lang="nl-NL" sz="30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wèl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iets is, zijn kracht te ontnemen,</a:t>
            </a:r>
          </a:p>
        </p:txBody>
      </p:sp>
    </p:spTree>
    <p:extLst>
      <p:ext uri="{BB962C8B-B14F-4D97-AF65-F5344CB8AC3E}">
        <p14:creationId xmlns:p14="http://schemas.microsoft.com/office/powerpoint/2010/main" val="2773579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554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57200" y="846931"/>
            <a:ext cx="1156508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27 Integendeel, wat voor de wereld dwaas is, heeft God </a:t>
            </a:r>
            <a:r>
              <a:rPr lang="nl-NL" sz="3000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uitverkoren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om de wijzen te beschamen, en wat voor de wereld zwak is, heeft God </a:t>
            </a:r>
            <a:r>
              <a:rPr lang="nl-NL" sz="3000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uitverkoren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om wat sterk is te beschamen;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457200" y="2785923"/>
            <a:ext cx="115650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28 en wat voor de wereld onaanzienlijk en veracht is, heeft God </a:t>
            </a:r>
            <a:r>
              <a:rPr lang="nl-NL" sz="3000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uitverkoren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dat, wat niets is, om aan hetgeen </a:t>
            </a:r>
            <a:r>
              <a:rPr lang="nl-NL" sz="30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wèl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iets is, zijn kracht te ontnemen,</a:t>
            </a:r>
          </a:p>
        </p:txBody>
      </p:sp>
    </p:spTree>
    <p:extLst>
      <p:ext uri="{BB962C8B-B14F-4D97-AF65-F5344CB8AC3E}">
        <p14:creationId xmlns:p14="http://schemas.microsoft.com/office/powerpoint/2010/main" val="574184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477981" y="581890"/>
            <a:ext cx="11409219" cy="1846659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nl-NL" sz="3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Genesis 12</a:t>
            </a:r>
            <a:endParaRPr lang="nl-NL" sz="3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De HERE nu </a:t>
            </a:r>
            <a:r>
              <a:rPr lang="nl-NL" sz="2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zeide</a:t>
            </a:r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tot </a:t>
            </a:r>
            <a:r>
              <a:rPr lang="nl-NL" sz="2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Abram</a:t>
            </a:r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Ga uit uw land en uit uw maagschap en uit uws vaders huis naar het land, dat Ik u wijzen zal; </a:t>
            </a:r>
            <a:endParaRPr lang="nl-NL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477981" y="2428549"/>
            <a:ext cx="117140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 Ik zal u tot een groot volk maken, en u zegenen, en uw naam groot maken, en gij zult tot een zegen zijn.</a:t>
            </a:r>
          </a:p>
        </p:txBody>
      </p:sp>
    </p:spTree>
    <p:extLst>
      <p:ext uri="{BB962C8B-B14F-4D97-AF65-F5344CB8AC3E}">
        <p14:creationId xmlns:p14="http://schemas.microsoft.com/office/powerpoint/2010/main" val="375159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550717" y="861854"/>
            <a:ext cx="115546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Genesis 12</a:t>
            </a:r>
            <a:endParaRPr lang="nl-NL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l-NL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 </a:t>
            </a:r>
            <a:r>
              <a:rPr lang="nl-NL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Ik zal zegenen wie u zegenen, en wie u vervloekt zal Ik vervloeken, en </a:t>
            </a:r>
            <a:r>
              <a:rPr lang="nl-NL" sz="28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 u zullen alle geslachten des aardbodems gezegend worden. </a:t>
            </a:r>
            <a:endParaRPr lang="nl-NL" u="sng" dirty="0" smtClean="0"/>
          </a:p>
          <a:p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537" y="4896229"/>
            <a:ext cx="11522364" cy="1577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63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457199" y="1195468"/>
            <a:ext cx="1155469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Jacob en </a:t>
            </a:r>
            <a:r>
              <a:rPr lang="nl-NL" sz="28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Ezau</a:t>
            </a:r>
            <a:r>
              <a:rPr lang="nl-NL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</a:rPr>
              <a:t> verkiezend voornemen van God</a:t>
            </a:r>
            <a:endParaRPr lang="nl-NL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nl-NL" dirty="0"/>
          </a:p>
        </p:txBody>
      </p:sp>
      <p:sp>
        <p:nvSpPr>
          <p:cNvPr id="2" name="Tekstvak 1"/>
          <p:cNvSpPr txBox="1"/>
          <p:nvPr/>
        </p:nvSpPr>
        <p:spPr>
          <a:xfrm>
            <a:off x="540327" y="426027"/>
            <a:ext cx="3990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Romeinen 9</a:t>
            </a:r>
            <a:endParaRPr lang="nl-NL" sz="3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457196" y="1921451"/>
            <a:ext cx="1121179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God zegt tot Mozes: “Over wie ik mij ontferm, zal ik mij ontfermen, en jegens wie ik barmhartigheid ben, zal ik barmhartig zijn”.</a:t>
            </a:r>
            <a:endParaRPr lang="nl-NL" sz="3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457195" y="3565034"/>
            <a:ext cx="1121179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Farao verwekt, opdat God in Farao Zijn kracht zou tonen en Zijn naam verbreid zou worden over de gehele aarde.</a:t>
            </a:r>
            <a:endParaRPr lang="nl-NL" sz="3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91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540327" y="426027"/>
            <a:ext cx="3990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Romeinen </a:t>
            </a:r>
            <a:r>
              <a:rPr lang="nl-NL" sz="3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  <a:endParaRPr lang="nl-NL" sz="3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540321" y="1152267"/>
            <a:ext cx="1121179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nl-NL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Door </a:t>
            </a:r>
            <a:r>
              <a:rPr lang="nl-NL" sz="30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Israël’s</a:t>
            </a:r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val </a:t>
            </a:r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</a:rPr>
              <a:t> </a:t>
            </a:r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redding tot </a:t>
            </a:r>
            <a:r>
              <a:rPr lang="nl-NL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heidenen gekomen, om hen tot </a:t>
            </a:r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jaloezie </a:t>
            </a:r>
            <a:r>
              <a:rPr lang="nl-NL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 te </a:t>
            </a:r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wekken (:11)</a:t>
            </a:r>
            <a:endParaRPr lang="nl-NL" sz="3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540320" y="3345957"/>
            <a:ext cx="1121179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Als </a:t>
            </a:r>
            <a:r>
              <a:rPr lang="nl-NL" sz="30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Israël’s</a:t>
            </a:r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val ‘rijkdom </a:t>
            </a:r>
            <a:r>
              <a:rPr lang="nl-NL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voor de wereld en hun tekort rijkdom voor de </a:t>
            </a:r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heidenen betekent, </a:t>
            </a:r>
            <a:r>
              <a:rPr lang="nl-NL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hoeveel te meer hun </a:t>
            </a:r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volheid!’ (:12)</a:t>
            </a:r>
            <a:endParaRPr lang="nl-NL" sz="3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540319" y="4995527"/>
            <a:ext cx="1121179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Indien </a:t>
            </a:r>
            <a:r>
              <a:rPr lang="nl-NL" sz="30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Israël’s</a:t>
            </a:r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verwerping </a:t>
            </a:r>
            <a:r>
              <a:rPr lang="nl-NL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verzoening </a:t>
            </a:r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van </a:t>
            </a:r>
            <a:r>
              <a:rPr lang="nl-NL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wereld is, wat zal hun aanneming anders wezen dan leven uit de doden</a:t>
            </a:r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 (:15)</a:t>
            </a:r>
            <a:endParaRPr lang="nl-NL" sz="3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540321" y="2282095"/>
            <a:ext cx="1121179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 is altijd een gelovig overblijfsel, ‘naar de verkiezing van de genade’ (:5)</a:t>
            </a:r>
            <a:endParaRPr lang="nl-NL" sz="3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109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5" grpId="0"/>
      <p:bldP spid="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540327" y="1007327"/>
            <a:ext cx="1155469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32 Want God heeft hen allen onder ongehoorzaamheid besloten, om Zich over hen allen te ontfermen. </a:t>
            </a:r>
          </a:p>
          <a:p>
            <a:endParaRPr lang="nl-NL" dirty="0">
              <a:solidFill>
                <a:srgbClr val="002060"/>
              </a:solidFill>
            </a:endParaRPr>
          </a:p>
        </p:txBody>
      </p:sp>
      <p:sp>
        <p:nvSpPr>
          <p:cNvPr id="2" name="Tekstvak 1"/>
          <p:cNvSpPr txBox="1"/>
          <p:nvPr/>
        </p:nvSpPr>
        <p:spPr>
          <a:xfrm>
            <a:off x="540327" y="426027"/>
            <a:ext cx="3990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Romeinen 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nl-NL" dirty="0">
              <a:solidFill>
                <a:srgbClr val="002060"/>
              </a:solidFill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540327" y="2019514"/>
            <a:ext cx="115546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33 O diepte van rijkdom, van </a:t>
            </a:r>
            <a:r>
              <a:rPr lang="nl-NL" sz="3000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wijsheid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en van kennis </a:t>
            </a:r>
            <a:r>
              <a:rPr lang="nl-NL" sz="3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Gods (…)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nl-NL" sz="3000" dirty="0">
              <a:solidFill>
                <a:srgbClr val="002060"/>
              </a:solidFill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540327" y="3243669"/>
            <a:ext cx="1005852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36 Want UIT Hem en DOOR Hem en TOT Hem zijn </a:t>
            </a:r>
            <a:endParaRPr lang="nl-NL" sz="3000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l-NL" sz="3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alle dingen!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534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5" grpId="0"/>
      <p:bldP spid="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554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57200" y="846931"/>
            <a:ext cx="1156508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27 Integendeel, wat voor de wereld dwaas is, heeft God </a:t>
            </a:r>
            <a:r>
              <a:rPr lang="nl-NL" sz="3000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uitverkoren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om de wijzen te beschamen, en wat voor de wereld zwak is, heeft God </a:t>
            </a:r>
            <a:r>
              <a:rPr lang="nl-NL" sz="3000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uitverkoren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om wat sterk is te beschamen;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457200" y="2785923"/>
            <a:ext cx="115650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28 en wat voor de wereld onaanzienlijk en veracht is, heeft God </a:t>
            </a:r>
            <a:r>
              <a:rPr lang="nl-NL" sz="3000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uitverkoren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dat, wat niets is, om aan hetgeen </a:t>
            </a:r>
            <a:r>
              <a:rPr lang="nl-NL" sz="30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wèl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iets is, zijn kracht te ontnemen,</a:t>
            </a:r>
          </a:p>
        </p:txBody>
      </p:sp>
    </p:spTree>
    <p:extLst>
      <p:ext uri="{BB962C8B-B14F-4D97-AF65-F5344CB8AC3E}">
        <p14:creationId xmlns:p14="http://schemas.microsoft.com/office/powerpoint/2010/main" val="216226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554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57200" y="865187"/>
            <a:ext cx="1156508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29 opdat geen vlees zou roemen voor God. 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457200" y="1419185"/>
            <a:ext cx="115650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30 Maar uit Hem is het, dat gij in Christus Jezus zijt, die ons </a:t>
            </a:r>
            <a:r>
              <a:rPr lang="nl-NL" sz="3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wijsheid van God is 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geworden: </a:t>
            </a:r>
            <a:r>
              <a:rPr lang="nl-NL" sz="3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rechtvaardigheid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heiliging en verlossing,</a:t>
            </a:r>
          </a:p>
        </p:txBody>
      </p:sp>
    </p:spTree>
    <p:extLst>
      <p:ext uri="{BB962C8B-B14F-4D97-AF65-F5344CB8AC3E}">
        <p14:creationId xmlns:p14="http://schemas.microsoft.com/office/powerpoint/2010/main" val="1756425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554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57200" y="865187"/>
            <a:ext cx="1156508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chemeClr val="bg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29 opdat geen vlees zou roemen voor God. 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457200" y="1419185"/>
            <a:ext cx="115650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>
                <a:solidFill>
                  <a:schemeClr val="bg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30 Maar uit Hem is het, dat gij in Christus Jezus zijt, die ons van God is geworden: wijsheid, rechtvaardigheid, heiliging en verlossing,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457200" y="2914769"/>
            <a:ext cx="115650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 opdat het zij, gelijk geschreven staat</a:t>
            </a:r>
            <a:r>
              <a:rPr lang="nl-NL" sz="3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Wie roemt, </a:t>
            </a:r>
            <a:r>
              <a:rPr lang="nl-NL" sz="30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roeme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de </a:t>
            </a:r>
            <a:r>
              <a:rPr lang="nl-NL" sz="30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Here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3924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361209" y="1713291"/>
            <a:ext cx="9331037" cy="34778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Christus, wijsheid van God</a:t>
            </a:r>
          </a:p>
          <a:p>
            <a:pPr algn="ctr"/>
            <a:endParaRPr lang="nl-NL" sz="6000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nl-NL" sz="4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(1 </a:t>
            </a:r>
            <a:r>
              <a:rPr lang="nl-NL" sz="4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4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250527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554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57200" y="865187"/>
            <a:ext cx="1156508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29 opdat </a:t>
            </a:r>
            <a:r>
              <a:rPr lang="nl-NL" sz="3000" b="1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geen vlees zou roemen 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voor God. 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457200" y="1419185"/>
            <a:ext cx="115650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30 Maar </a:t>
            </a:r>
            <a:r>
              <a:rPr lang="nl-NL" sz="3000" b="1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uit Hem is het, dat gij in Christus Jezus zijt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die ons van God is geworden: wijsheid, rechtvaardigheid, heiliging en verlossing,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457200" y="2914769"/>
            <a:ext cx="115650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 opdat het zij, gelijk geschreven staat</a:t>
            </a:r>
            <a:r>
              <a:rPr lang="nl-NL" sz="3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l-NL" sz="3000" b="1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Wie roemt, </a:t>
            </a:r>
            <a:r>
              <a:rPr lang="nl-NL" sz="3000" b="1" u="sng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roeme</a:t>
            </a:r>
            <a:r>
              <a:rPr lang="nl-NL" sz="3000" b="1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de </a:t>
            </a:r>
            <a:r>
              <a:rPr lang="nl-NL" sz="3000" b="1" u="sng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Here</a:t>
            </a:r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17239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554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57200" y="846931"/>
            <a:ext cx="1059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17 Want Christus heeft mij niet gezonden om te dopen, maar om het evangelie te verkondigen,</a:t>
            </a:r>
          </a:p>
        </p:txBody>
      </p:sp>
      <p:sp>
        <p:nvSpPr>
          <p:cNvPr id="7" name="Rechthoek 6"/>
          <p:cNvSpPr/>
          <p:nvPr/>
        </p:nvSpPr>
        <p:spPr>
          <a:xfrm>
            <a:off x="457200" y="1862594"/>
            <a:ext cx="105918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 dat niet met </a:t>
            </a:r>
            <a:r>
              <a:rPr lang="nl-NL" sz="3000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wijsheid van woorden</a:t>
            </a:r>
            <a:r>
              <a:rPr lang="nl-NL" sz="3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784757" y="3071638"/>
            <a:ext cx="10994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Niet met ‘schittering van woorden’ (2:1)</a:t>
            </a:r>
            <a:endParaRPr lang="nl-NL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784756" y="3612627"/>
            <a:ext cx="105591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Niet in ‘wijsheid van mensen’ (2:5,13)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784756" y="4200741"/>
            <a:ext cx="105591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Niet met de ‘wijsheid van deze wereld’ (1:20)</a:t>
            </a:r>
            <a:endParaRPr lang="nl-NL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784755" y="4788855"/>
            <a:ext cx="105591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Niet met de ‘wijsheid van deze </a:t>
            </a:r>
            <a:r>
              <a:rPr lang="nl-NL" sz="28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aion</a:t>
            </a:r>
            <a:r>
              <a:rPr lang="nl-NL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’ (=eeuw) (1:20)</a:t>
            </a:r>
            <a:endParaRPr lang="nl-NL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784754" y="5376969"/>
            <a:ext cx="105591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Niet met de ‘wijsheid’ waar ‘Grieken’ naar streven (1:22)</a:t>
            </a:r>
            <a:endParaRPr lang="nl-NL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450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7" grpId="0"/>
      <p:bldP spid="6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457200" y="274638"/>
            <a:ext cx="8229600" cy="554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</a:t>
            </a:r>
            <a:endParaRPr lang="nl-NL" sz="3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57200" y="846931"/>
            <a:ext cx="1059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chemeClr val="bg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17 Want Christus heeft mij niet gezonden om te dopen, maar om het evangelie te verkondigen,</a:t>
            </a:r>
          </a:p>
        </p:txBody>
      </p:sp>
      <p:sp>
        <p:nvSpPr>
          <p:cNvPr id="7" name="Rechthoek 6"/>
          <p:cNvSpPr/>
          <p:nvPr/>
        </p:nvSpPr>
        <p:spPr>
          <a:xfrm>
            <a:off x="457200" y="2453104"/>
            <a:ext cx="1059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Om niet het kruis van Christus </a:t>
            </a:r>
            <a:r>
              <a:rPr lang="nl-NL" sz="3000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tot een holle klank te </a:t>
            </a:r>
            <a:r>
              <a:rPr lang="nl-NL" sz="3000" u="sng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maken.</a:t>
            </a:r>
            <a:endParaRPr lang="nl-NL" sz="3000" u="sng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ekstvak 1"/>
          <p:cNvSpPr txBox="1"/>
          <p:nvPr/>
        </p:nvSpPr>
        <p:spPr>
          <a:xfrm>
            <a:off x="4705815" y="4059277"/>
            <a:ext cx="4772721" cy="55399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&gt; leeg/ijdel maken</a:t>
            </a:r>
            <a:endParaRPr lang="nl-NL" sz="3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457200" y="1880850"/>
            <a:ext cx="1022566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nl-NL" sz="3000" dirty="0">
                <a:solidFill>
                  <a:schemeClr val="bg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 dat niet met wijsheid van woorden,</a:t>
            </a:r>
          </a:p>
        </p:txBody>
      </p:sp>
    </p:spTree>
    <p:extLst>
      <p:ext uri="{BB962C8B-B14F-4D97-AF65-F5344CB8AC3E}">
        <p14:creationId xmlns:p14="http://schemas.microsoft.com/office/powerpoint/2010/main" val="2237925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7" grpId="0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623455" y="1028700"/>
            <a:ext cx="109208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nl-NL" sz="3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Korinthe</a:t>
            </a:r>
            <a:r>
              <a:rPr lang="nl-NL" sz="3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2:2</a:t>
            </a:r>
          </a:p>
          <a:p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want </a:t>
            </a:r>
            <a:r>
              <a:rPr lang="nl-NL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ik had mij voorgenomen niets anders onder u te weten dan Jezus Christus, en Die gekruisigd. </a:t>
            </a:r>
          </a:p>
        </p:txBody>
      </p:sp>
    </p:spTree>
    <p:extLst>
      <p:ext uri="{BB962C8B-B14F-4D97-AF65-F5344CB8AC3E}">
        <p14:creationId xmlns:p14="http://schemas.microsoft.com/office/powerpoint/2010/main" val="12768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578850" y="627256"/>
            <a:ext cx="114421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Handelingen 2:36</a:t>
            </a:r>
          </a:p>
          <a:p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Dus </a:t>
            </a:r>
            <a:r>
              <a:rPr lang="nl-NL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moet ook het ganse huis Israëls zeker weten, dat God Hem </a:t>
            </a:r>
            <a:r>
              <a:rPr lang="nl-NL" sz="3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èn</a:t>
            </a:r>
            <a:r>
              <a:rPr lang="nl-NL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tot </a:t>
            </a:r>
            <a:r>
              <a:rPr lang="nl-NL" sz="30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Heer</a:t>
            </a:r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sz="3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èn</a:t>
            </a:r>
            <a:r>
              <a:rPr lang="nl-NL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tot Christus gemaakt heeft, deze Jezus, die gij gekruisigd hebt.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1182030" y="3389971"/>
            <a:ext cx="5229922" cy="55399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Heer = Bezitter, Eigenaar</a:t>
            </a:r>
            <a:endParaRPr lang="nl-NL" sz="3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84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578850" y="627256"/>
            <a:ext cx="114421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Handelingen 2:36</a:t>
            </a:r>
          </a:p>
          <a:p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Dus </a:t>
            </a:r>
            <a:r>
              <a:rPr lang="nl-NL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moet ook het ganse huis Israëls zeker weten, dat God Hem </a:t>
            </a:r>
            <a:r>
              <a:rPr lang="nl-NL" sz="3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èn</a:t>
            </a:r>
            <a:r>
              <a:rPr lang="nl-NL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tot </a:t>
            </a:r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Heer </a:t>
            </a:r>
            <a:r>
              <a:rPr lang="nl-NL" sz="3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èn</a:t>
            </a:r>
            <a:r>
              <a:rPr lang="nl-NL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tot </a:t>
            </a:r>
            <a:r>
              <a:rPr lang="nl-NL" sz="30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Christus</a:t>
            </a:r>
            <a:r>
              <a:rPr lang="nl-NL" sz="3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gemaakt heeft, deze Jezus, die gij gekruisigd hebt.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4248616" y="3568391"/>
            <a:ext cx="6311590" cy="55399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3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Christus = Gezalfde, Messias</a:t>
            </a:r>
            <a:endParaRPr lang="nl-NL" sz="3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55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5588</TotalTime>
  <Words>1730</Words>
  <Application>Microsoft Office PowerPoint</Application>
  <PresentationFormat>Breedbeeld</PresentationFormat>
  <Paragraphs>181</Paragraphs>
  <Slides>40</Slides>
  <Notes>40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40</vt:i4>
      </vt:variant>
    </vt:vector>
  </HeadingPairs>
  <TitlesOfParts>
    <vt:vector size="46" baseType="lpstr">
      <vt:lpstr>Arial</vt:lpstr>
      <vt:lpstr>Calibri</vt:lpstr>
      <vt:lpstr>Calibri Light</vt:lpstr>
      <vt:lpstr>Verdana</vt:lpstr>
      <vt:lpstr>Wingdings</vt:lpstr>
      <vt:lpstr>1_Kantoorthema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 Oudijn</dc:creator>
  <cp:lastModifiedBy>G Oudijn</cp:lastModifiedBy>
  <cp:revision>170</cp:revision>
  <dcterms:created xsi:type="dcterms:W3CDTF">2014-08-28T18:01:03Z</dcterms:created>
  <dcterms:modified xsi:type="dcterms:W3CDTF">2014-10-04T18:07:41Z</dcterms:modified>
</cp:coreProperties>
</file>