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57" r:id="rId3"/>
    <p:sldId id="261" r:id="rId4"/>
    <p:sldId id="260" r:id="rId5"/>
    <p:sldId id="258" r:id="rId6"/>
    <p:sldId id="262" r:id="rId7"/>
    <p:sldId id="266" r:id="rId8"/>
    <p:sldId id="263" r:id="rId9"/>
    <p:sldId id="267" r:id="rId10"/>
    <p:sldId id="264" r:id="rId11"/>
    <p:sldId id="302" r:id="rId12"/>
    <p:sldId id="268" r:id="rId13"/>
    <p:sldId id="270" r:id="rId14"/>
    <p:sldId id="271" r:id="rId15"/>
    <p:sldId id="272" r:id="rId16"/>
    <p:sldId id="283" r:id="rId17"/>
    <p:sldId id="284" r:id="rId18"/>
    <p:sldId id="273" r:id="rId19"/>
    <p:sldId id="274" r:id="rId20"/>
    <p:sldId id="275" r:id="rId21"/>
    <p:sldId id="276" r:id="rId22"/>
    <p:sldId id="277" r:id="rId23"/>
    <p:sldId id="278" r:id="rId24"/>
    <p:sldId id="279" r:id="rId25"/>
    <p:sldId id="285" r:id="rId26"/>
    <p:sldId id="280" r:id="rId27"/>
    <p:sldId id="281" r:id="rId28"/>
    <p:sldId id="288" r:id="rId29"/>
    <p:sldId id="282" r:id="rId30"/>
    <p:sldId id="287" r:id="rId31"/>
    <p:sldId id="290" r:id="rId32"/>
    <p:sldId id="286" r:id="rId33"/>
    <p:sldId id="289" r:id="rId34"/>
    <p:sldId id="293" r:id="rId35"/>
    <p:sldId id="291" r:id="rId36"/>
    <p:sldId id="292" r:id="rId37"/>
    <p:sldId id="269" r:id="rId38"/>
    <p:sldId id="296" r:id="rId39"/>
    <p:sldId id="295" r:id="rId40"/>
    <p:sldId id="294" r:id="rId41"/>
    <p:sldId id="297" r:id="rId42"/>
    <p:sldId id="298" r:id="rId43"/>
    <p:sldId id="299" r:id="rId44"/>
    <p:sldId id="300" r:id="rId45"/>
    <p:sldId id="301" r:id="rId4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42" autoAdjust="0"/>
  </p:normalViewPr>
  <p:slideViewPr>
    <p:cSldViewPr>
      <p:cViewPr varScale="1">
        <p:scale>
          <a:sx n="60" d="100"/>
          <a:sy n="60" d="100"/>
        </p:scale>
        <p:origin x="-147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382521-D862-4060-9A3A-8A13DA555A04}" type="datetimeFigureOut">
              <a:rPr lang="nl-NL" smtClean="0"/>
              <a:t>4-10-2015</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57DE9B-E8CF-42D0-94D7-B2818931D362}" type="slidenum">
              <a:rPr lang="nl-NL" smtClean="0"/>
              <a:t>‹nr.›</a:t>
            </a:fld>
            <a:endParaRPr lang="nl-NL"/>
          </a:p>
        </p:txBody>
      </p:sp>
    </p:spTree>
    <p:extLst>
      <p:ext uri="{BB962C8B-B14F-4D97-AF65-F5344CB8AC3E}">
        <p14:creationId xmlns:p14="http://schemas.microsoft.com/office/powerpoint/2010/main" val="731398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wie heeft er een kerkelijke</a:t>
            </a:r>
            <a:r>
              <a:rPr lang="nl-NL" baseline="0" dirty="0" smtClean="0"/>
              <a:t> achtergrond?</a:t>
            </a:r>
          </a:p>
          <a:p>
            <a:r>
              <a:rPr lang="nl-NL" baseline="0" dirty="0" smtClean="0"/>
              <a:t>leven / sterven alleen biologisch / chemisch bekijken is de armoede van de wetenschap.</a:t>
            </a:r>
          </a:p>
          <a:p>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4</a:t>
            </a:fld>
            <a:endParaRPr lang="nl-NL"/>
          </a:p>
        </p:txBody>
      </p:sp>
    </p:spTree>
    <p:extLst>
      <p:ext uri="{BB962C8B-B14F-4D97-AF65-F5344CB8AC3E}">
        <p14:creationId xmlns:p14="http://schemas.microsoft.com/office/powerpoint/2010/main" val="29171748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je</a:t>
            </a:r>
            <a:r>
              <a:rPr lang="nl-NL" baseline="0" dirty="0" smtClean="0"/>
              <a:t> HEBT niet een ziel, je BENT een ziel</a:t>
            </a:r>
          </a:p>
          <a:p>
            <a:pPr marL="171450" indent="-171450">
              <a:buFontTx/>
              <a:buChar char="-"/>
            </a:pPr>
            <a:r>
              <a:rPr lang="nl-NL" baseline="0" dirty="0" smtClean="0"/>
              <a:t>aarde</a:t>
            </a:r>
          </a:p>
          <a:p>
            <a:pPr marL="171450" indent="-171450">
              <a:buFontTx/>
              <a:buChar char="-"/>
            </a:pPr>
            <a:r>
              <a:rPr lang="nl-NL" baseline="0" dirty="0" smtClean="0"/>
              <a:t>adem</a:t>
            </a:r>
          </a:p>
          <a:p>
            <a:pPr marL="171450" indent="-171450">
              <a:buFontTx/>
              <a:buChar char="-"/>
            </a:pPr>
            <a:r>
              <a:rPr lang="nl-NL" baseline="0" dirty="0" smtClean="0"/>
              <a:t>ziel</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16</a:t>
            </a:fld>
            <a:endParaRPr lang="nl-NL"/>
          </a:p>
        </p:txBody>
      </p:sp>
    </p:spTree>
    <p:extLst>
      <p:ext uri="{BB962C8B-B14F-4D97-AF65-F5344CB8AC3E}">
        <p14:creationId xmlns:p14="http://schemas.microsoft.com/office/powerpoint/2010/main" val="22361245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je</a:t>
            </a:r>
            <a:r>
              <a:rPr lang="nl-NL" baseline="0" dirty="0" smtClean="0"/>
              <a:t> HEBT niet een ziel, je WORDT een ziel</a:t>
            </a:r>
          </a:p>
          <a:p>
            <a:pPr marL="171450" indent="-171450">
              <a:buFontTx/>
              <a:buChar char="-"/>
            </a:pPr>
            <a:r>
              <a:rPr lang="nl-NL" baseline="0" dirty="0" smtClean="0"/>
              <a:t>aarde</a:t>
            </a:r>
          </a:p>
          <a:p>
            <a:pPr marL="171450" indent="-171450">
              <a:buFontTx/>
              <a:buChar char="-"/>
            </a:pPr>
            <a:r>
              <a:rPr lang="nl-NL" baseline="0" dirty="0" smtClean="0"/>
              <a:t>adem</a:t>
            </a:r>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17</a:t>
            </a:fld>
            <a:endParaRPr lang="nl-NL"/>
          </a:p>
        </p:txBody>
      </p:sp>
    </p:spTree>
    <p:extLst>
      <p:ext uri="{BB962C8B-B14F-4D97-AF65-F5344CB8AC3E}">
        <p14:creationId xmlns:p14="http://schemas.microsoft.com/office/powerpoint/2010/main" val="22361245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18</a:t>
            </a:fld>
            <a:endParaRPr lang="nl-NL"/>
          </a:p>
        </p:txBody>
      </p:sp>
    </p:spTree>
    <p:extLst>
      <p:ext uri="{BB962C8B-B14F-4D97-AF65-F5344CB8AC3E}">
        <p14:creationId xmlns:p14="http://schemas.microsoft.com/office/powerpoint/2010/main" val="36286281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niet alleen van leven, maar van </a:t>
            </a:r>
            <a:r>
              <a:rPr lang="nl-NL" i="1" dirty="0" smtClean="0"/>
              <a:t>door</a:t>
            </a:r>
            <a:r>
              <a:rPr lang="nl-NL" dirty="0" smtClean="0"/>
              <a:t>leven – de emotionele weerslag die het leven op ons heeft. </a:t>
            </a:r>
            <a:br>
              <a:rPr lang="nl-NL" dirty="0" smtClean="0"/>
            </a:br>
            <a:r>
              <a:rPr lang="nl-NL" i="1" dirty="0" smtClean="0"/>
              <a:t>Niet alleen het bestaan en bewegen, zoals bij de dieren, maar ook het beschouwen en beleven. </a:t>
            </a:r>
          </a:p>
          <a:p>
            <a:r>
              <a:rPr lang="nl-NL" dirty="0" smtClean="0"/>
              <a:t>-&gt; alle merkbare levenstekens, van beweging tot bewogenheid.</a:t>
            </a:r>
          </a:p>
          <a:p>
            <a:endParaRPr lang="nl-NL" dirty="0" smtClean="0"/>
          </a:p>
          <a:p>
            <a:r>
              <a:rPr lang="nl-NL" dirty="0" smtClean="0"/>
              <a:t>maar zit</a:t>
            </a:r>
            <a:r>
              <a:rPr lang="nl-NL" baseline="0" dirty="0" smtClean="0"/>
              <a:t> je IK nu in je ziel? en kan je ziel niet meer stuk?</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20</a:t>
            </a:fld>
            <a:endParaRPr lang="nl-NL"/>
          </a:p>
        </p:txBody>
      </p:sp>
    </p:spTree>
    <p:extLst>
      <p:ext uri="{BB962C8B-B14F-4D97-AF65-F5344CB8AC3E}">
        <p14:creationId xmlns:p14="http://schemas.microsoft.com/office/powerpoint/2010/main" val="19223638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als</a:t>
            </a:r>
            <a:r>
              <a:rPr lang="nl-NL" baseline="0" dirty="0" smtClean="0"/>
              <a:t> de mens een ziel WERD kan de ziel ook sterven als de mens sterft</a:t>
            </a:r>
          </a:p>
          <a:p>
            <a:r>
              <a:rPr lang="nl-NL" baseline="0" dirty="0" smtClean="0"/>
              <a:t>nieuwe vertalingen: ziel vaak (op tactische plaatsen) vertaald met leven</a:t>
            </a:r>
          </a:p>
          <a:p>
            <a:endParaRPr lang="nl-NL" baseline="0" dirty="0" smtClean="0"/>
          </a:p>
          <a:p>
            <a:r>
              <a:rPr lang="nl-NL" baseline="0" dirty="0" smtClean="0"/>
              <a:t>paradijs -&gt; kom ik op terug</a:t>
            </a:r>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22</a:t>
            </a:fld>
            <a:endParaRPr lang="nl-NL"/>
          </a:p>
        </p:txBody>
      </p:sp>
    </p:spTree>
    <p:extLst>
      <p:ext uri="{BB962C8B-B14F-4D97-AF65-F5344CB8AC3E}">
        <p14:creationId xmlns:p14="http://schemas.microsoft.com/office/powerpoint/2010/main" val="16225545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FontTx/>
              <a:buNone/>
            </a:pPr>
            <a:r>
              <a:rPr lang="nl-NL" baseline="0" dirty="0" smtClean="0"/>
              <a:t>Jezus gaf geen onderwijs over het hiernamaals, maar haakte in op bekende tradities om de Farizeeërs op hun nummer te zetten!</a:t>
            </a:r>
          </a:p>
          <a:p>
            <a:pPr marL="0" indent="0">
              <a:buFontTx/>
              <a:buNone/>
            </a:pPr>
            <a:endParaRPr lang="nl-NL" baseline="0" dirty="0" smtClean="0"/>
          </a:p>
          <a:p>
            <a:pPr marL="0" indent="0">
              <a:buFontTx/>
              <a:buNone/>
            </a:pPr>
            <a:r>
              <a:rPr lang="nl-NL" baseline="0" dirty="0" smtClean="0"/>
              <a:t>In de bijbel is deze weergave van het dodenrijk nieuw, maar voor de toehoorders was het oude koek!</a:t>
            </a:r>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23</a:t>
            </a:fld>
            <a:endParaRPr lang="nl-NL"/>
          </a:p>
        </p:txBody>
      </p:sp>
    </p:spTree>
    <p:extLst>
      <p:ext uri="{BB962C8B-B14F-4D97-AF65-F5344CB8AC3E}">
        <p14:creationId xmlns:p14="http://schemas.microsoft.com/office/powerpoint/2010/main" val="24547003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smtClean="0"/>
              <a:t>sheol</a:t>
            </a:r>
            <a:r>
              <a:rPr lang="nl-NL" dirty="0" smtClean="0"/>
              <a:t>:</a:t>
            </a:r>
            <a:r>
              <a:rPr lang="nl-NL" baseline="0" dirty="0" smtClean="0"/>
              <a:t> onzekerheid -&gt; doodgaan is “weet-ik-waarheen”</a:t>
            </a:r>
          </a:p>
          <a:p>
            <a:endParaRPr lang="nl-NL" baseline="0" dirty="0" smtClean="0"/>
          </a:p>
          <a:p>
            <a:r>
              <a:rPr lang="nl-NL" baseline="0" dirty="0" err="1" smtClean="0"/>
              <a:t>hades</a:t>
            </a:r>
            <a:r>
              <a:rPr lang="nl-NL" baseline="0" dirty="0" smtClean="0"/>
              <a:t>: ongezien -&gt; doodgaan is uit-het-zicht gaan</a:t>
            </a:r>
          </a:p>
          <a:p>
            <a:endParaRPr lang="nl-NL" baseline="0" dirty="0" smtClean="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24</a:t>
            </a:fld>
            <a:endParaRPr lang="nl-NL"/>
          </a:p>
        </p:txBody>
      </p:sp>
    </p:spTree>
    <p:extLst>
      <p:ext uri="{BB962C8B-B14F-4D97-AF65-F5344CB8AC3E}">
        <p14:creationId xmlns:p14="http://schemas.microsoft.com/office/powerpoint/2010/main" val="3943921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Maar net zoals </a:t>
            </a:r>
            <a:r>
              <a:rPr lang="nl-NL" i="1" dirty="0" err="1" smtClean="0"/>
              <a:t>hades</a:t>
            </a:r>
            <a:r>
              <a:rPr lang="nl-NL" dirty="0" smtClean="0"/>
              <a:t> bij de Grieken heeft de hel in ons taalgebied een beetje een </a:t>
            </a:r>
            <a:r>
              <a:rPr lang="nl-NL" u="sng" dirty="0" smtClean="0"/>
              <a:t>moeilijke jeugd</a:t>
            </a:r>
            <a:r>
              <a:rPr lang="nl-NL" dirty="0" smtClean="0"/>
              <a:t> gehad. </a:t>
            </a:r>
          </a:p>
          <a:p>
            <a:pPr marL="0" marR="0" indent="0" algn="l" defTabSz="914400" rtl="0" eaLnBrk="1" fontAlgn="auto" latinLnBrk="0" hangingPunct="1">
              <a:lnSpc>
                <a:spcPct val="100000"/>
              </a:lnSpc>
              <a:spcBef>
                <a:spcPts val="0"/>
              </a:spcBef>
              <a:spcAft>
                <a:spcPts val="0"/>
              </a:spcAft>
              <a:buClrTx/>
              <a:buSzTx/>
              <a:buFontTx/>
              <a:buNone/>
              <a:tabLst/>
              <a:defRPr/>
            </a:pPr>
            <a:endParaRPr lang="nl-NL"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Zoals de </a:t>
            </a:r>
            <a:r>
              <a:rPr lang="nl-NL" dirty="0" err="1" smtClean="0"/>
              <a:t>griekse</a:t>
            </a:r>
            <a:r>
              <a:rPr lang="nl-NL" dirty="0" smtClean="0"/>
              <a:t> mythologie in</a:t>
            </a:r>
            <a:r>
              <a:rPr lang="nl-NL" baseline="0" dirty="0" smtClean="0"/>
              <a:t> de joodse traditie geslopen is, is de heidense mythologie (via het woord hel) in de christelijke traditie geslopen.</a:t>
            </a:r>
          </a:p>
          <a:p>
            <a:endParaRPr lang="nl-NL" dirty="0" smtClean="0"/>
          </a:p>
          <a:p>
            <a:r>
              <a:rPr lang="nl-NL" dirty="0" smtClean="0"/>
              <a:t>…</a:t>
            </a:r>
            <a:r>
              <a:rPr lang="nl-NL" dirty="0" err="1" smtClean="0"/>
              <a:t>the</a:t>
            </a:r>
            <a:r>
              <a:rPr lang="nl-NL" dirty="0" smtClean="0"/>
              <a:t> rest is </a:t>
            </a:r>
            <a:r>
              <a:rPr lang="nl-NL" dirty="0" err="1" smtClean="0"/>
              <a:t>history</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25</a:t>
            </a:fld>
            <a:endParaRPr lang="nl-NL"/>
          </a:p>
        </p:txBody>
      </p:sp>
    </p:spTree>
    <p:extLst>
      <p:ext uri="{BB962C8B-B14F-4D97-AF65-F5344CB8AC3E}">
        <p14:creationId xmlns:p14="http://schemas.microsoft.com/office/powerpoint/2010/main" val="3966834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26</a:t>
            </a:fld>
            <a:endParaRPr lang="nl-NL"/>
          </a:p>
        </p:txBody>
      </p:sp>
    </p:spTree>
    <p:extLst>
      <p:ext uri="{BB962C8B-B14F-4D97-AF65-F5344CB8AC3E}">
        <p14:creationId xmlns:p14="http://schemas.microsoft.com/office/powerpoint/2010/main" val="2486954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Dus het</a:t>
            </a:r>
            <a:r>
              <a:rPr lang="nl-NL" baseline="0" dirty="0" smtClean="0"/>
              <a:t> stof (de aarde, je lichaam) keert terug tot de aarde</a:t>
            </a:r>
          </a:p>
          <a:p>
            <a:r>
              <a:rPr lang="nl-NL" baseline="0" dirty="0" smtClean="0"/>
              <a:t>de geest (de adem) keert terug tot God de gever</a:t>
            </a:r>
          </a:p>
          <a:p>
            <a:endParaRPr lang="nl-NL" baseline="0" dirty="0" smtClean="0"/>
          </a:p>
          <a:p>
            <a:r>
              <a:rPr lang="nl-NL" baseline="0" dirty="0" smtClean="0"/>
              <a:t>…maar we hebben het over de ziel – waar gaat die dan heen?</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28</a:t>
            </a:fld>
            <a:endParaRPr lang="nl-NL"/>
          </a:p>
        </p:txBody>
      </p:sp>
    </p:spTree>
    <p:extLst>
      <p:ext uri="{BB962C8B-B14F-4D97-AF65-F5344CB8AC3E}">
        <p14:creationId xmlns:p14="http://schemas.microsoft.com/office/powerpoint/2010/main" val="2501739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mensen</a:t>
            </a:r>
            <a:r>
              <a:rPr lang="nl-NL" baseline="0" dirty="0" smtClean="0"/>
              <a:t> die een geestelijke (christelijke) dimensie erkennen zullen één of meerdere van deze gedachten hebben bij de dood</a:t>
            </a:r>
          </a:p>
          <a:p>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5</a:t>
            </a:fld>
            <a:endParaRPr lang="nl-NL"/>
          </a:p>
        </p:txBody>
      </p:sp>
    </p:spTree>
    <p:extLst>
      <p:ext uri="{BB962C8B-B14F-4D97-AF65-F5344CB8AC3E}">
        <p14:creationId xmlns:p14="http://schemas.microsoft.com/office/powerpoint/2010/main" val="25167070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precies het zelfde</a:t>
            </a:r>
            <a:r>
              <a:rPr lang="nl-NL" baseline="0" dirty="0" smtClean="0"/>
              <a:t> woord als Gen. 3:19 “tot stof zult gij wederkeren”</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29</a:t>
            </a:fld>
            <a:endParaRPr lang="nl-NL"/>
          </a:p>
        </p:txBody>
      </p:sp>
    </p:spTree>
    <p:extLst>
      <p:ext uri="{BB962C8B-B14F-4D97-AF65-F5344CB8AC3E}">
        <p14:creationId xmlns:p14="http://schemas.microsoft.com/office/powerpoint/2010/main" val="21311605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en waar gaat de kleur paars heen als je</a:t>
            </a:r>
            <a:r>
              <a:rPr lang="nl-NL" baseline="0" dirty="0" smtClean="0"/>
              <a:t> de sheets weer van elkaar afhaalt?</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30</a:t>
            </a:fld>
            <a:endParaRPr lang="nl-NL"/>
          </a:p>
        </p:txBody>
      </p:sp>
    </p:spTree>
    <p:extLst>
      <p:ext uri="{BB962C8B-B14F-4D97-AF65-F5344CB8AC3E}">
        <p14:creationId xmlns:p14="http://schemas.microsoft.com/office/powerpoint/2010/main" val="28857002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31</a:t>
            </a:fld>
            <a:endParaRPr lang="nl-NL"/>
          </a:p>
        </p:txBody>
      </p:sp>
    </p:spTree>
    <p:extLst>
      <p:ext uri="{BB962C8B-B14F-4D97-AF65-F5344CB8AC3E}">
        <p14:creationId xmlns:p14="http://schemas.microsoft.com/office/powerpoint/2010/main" val="21311605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moordenaar vroeg om het koninkrijk, maar Jezus beloofde hem het paradijs</a:t>
            </a:r>
          </a:p>
          <a:p>
            <a:r>
              <a:rPr lang="nl-NL" dirty="0" smtClean="0"/>
              <a:t>-&gt;</a:t>
            </a:r>
            <a:r>
              <a:rPr lang="nl-NL" baseline="0" dirty="0" smtClean="0"/>
              <a:t> het was geen toezegging maar een ontzegging!</a:t>
            </a:r>
          </a:p>
          <a:p>
            <a:r>
              <a:rPr lang="nl-NL" baseline="0" dirty="0" smtClean="0"/>
              <a:t>-&gt; in het koninkrijk is geen plaats voor moordenaars, maar het paradijs is aan het einde van openbaring, na de Grote Witte Troon</a:t>
            </a:r>
            <a:endParaRPr lang="nl-NL" dirty="0" smtClean="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33</a:t>
            </a:fld>
            <a:endParaRPr lang="nl-NL"/>
          </a:p>
        </p:txBody>
      </p:sp>
    </p:spTree>
    <p:extLst>
      <p:ext uri="{BB962C8B-B14F-4D97-AF65-F5344CB8AC3E}">
        <p14:creationId xmlns:p14="http://schemas.microsoft.com/office/powerpoint/2010/main" val="40075083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moordenaar vroeg om het koninkrijk, maar Jezus beloofde hem het paradijs</a:t>
            </a:r>
          </a:p>
          <a:p>
            <a:r>
              <a:rPr lang="nl-NL" dirty="0" smtClean="0"/>
              <a:t>-&gt;</a:t>
            </a:r>
            <a:r>
              <a:rPr lang="nl-NL" baseline="0" dirty="0" smtClean="0"/>
              <a:t> het was geen toezegging maar een ontzegging!</a:t>
            </a:r>
          </a:p>
          <a:p>
            <a:r>
              <a:rPr lang="nl-NL" baseline="0" dirty="0" smtClean="0"/>
              <a:t>-&gt; in het koninkrijk is geen plaats voor moordenaars, maar het paradijs is aan het einde van openbaring, na de Grote Witte Troon</a:t>
            </a:r>
            <a:endParaRPr lang="nl-NL" dirty="0" smtClean="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34</a:t>
            </a:fld>
            <a:endParaRPr lang="nl-NL"/>
          </a:p>
        </p:txBody>
      </p:sp>
    </p:spTree>
    <p:extLst>
      <p:ext uri="{BB962C8B-B14F-4D97-AF65-F5344CB8AC3E}">
        <p14:creationId xmlns:p14="http://schemas.microsoft.com/office/powerpoint/2010/main" val="40075083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hemel komt eigenlijk pas in ONS beeld bij de apostel Paulus – daar zal een van de volgende sprekers vast meer over zeggen</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35</a:t>
            </a:fld>
            <a:endParaRPr lang="nl-NL"/>
          </a:p>
        </p:txBody>
      </p:sp>
    </p:spTree>
    <p:extLst>
      <p:ext uri="{BB962C8B-B14F-4D97-AF65-F5344CB8AC3E}">
        <p14:creationId xmlns:p14="http://schemas.microsoft.com/office/powerpoint/2010/main" val="360114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God heeft geen hulp nodig bij de</a:t>
            </a:r>
            <a:r>
              <a:rPr lang="nl-NL" baseline="0" dirty="0" smtClean="0"/>
              <a:t> betekenis van de bijbel -&gt; geen nieuwe begrippen bedenken, maar gewoon goed lezen en je best doen het te begrijpen!</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36</a:t>
            </a:fld>
            <a:endParaRPr lang="nl-NL"/>
          </a:p>
        </p:txBody>
      </p:sp>
    </p:spTree>
    <p:extLst>
      <p:ext uri="{BB962C8B-B14F-4D97-AF65-F5344CB8AC3E}">
        <p14:creationId xmlns:p14="http://schemas.microsoft.com/office/powerpoint/2010/main" val="41899479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Het stervensproces</a:t>
            </a:r>
            <a:r>
              <a:rPr lang="nl-NL" baseline="0" dirty="0" smtClean="0"/>
              <a:t> werd in gang gezet door het ontzeggen van de toegang tot de boom des </a:t>
            </a:r>
            <a:r>
              <a:rPr lang="nl-NL" baseline="0" dirty="0" err="1" smtClean="0"/>
              <a:t>levens!k</a:t>
            </a:r>
            <a:endParaRPr lang="nl-NL" dirty="0" smtClean="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37</a:t>
            </a:fld>
            <a:endParaRPr lang="nl-NL"/>
          </a:p>
        </p:txBody>
      </p:sp>
    </p:spTree>
    <p:extLst>
      <p:ext uri="{BB962C8B-B14F-4D97-AF65-F5344CB8AC3E}">
        <p14:creationId xmlns:p14="http://schemas.microsoft.com/office/powerpoint/2010/main" val="33649161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Nee,</a:t>
            </a:r>
            <a:r>
              <a:rPr lang="nl-NL" baseline="0" dirty="0" smtClean="0"/>
              <a:t> hun levensduur was bij de gratie van de toegang tot de boom. Hun lichaam was altijd al aan sterfelijkheid onderhevig, maar werd onderhouden door de boom. Geen boom -&gt; geen eeuwig (</a:t>
            </a:r>
            <a:r>
              <a:rPr lang="nl-NL" baseline="0" dirty="0" err="1" smtClean="0"/>
              <a:t>aionisch</a:t>
            </a:r>
            <a:r>
              <a:rPr lang="nl-NL" baseline="0" dirty="0" smtClean="0"/>
              <a:t>) leven. Dus Adam was </a:t>
            </a:r>
            <a:r>
              <a:rPr lang="nl-NL" u="sng" baseline="0" dirty="0" smtClean="0"/>
              <a:t>geschapen</a:t>
            </a:r>
            <a:r>
              <a:rPr lang="nl-NL" baseline="0" dirty="0" smtClean="0"/>
              <a:t> als een </a:t>
            </a:r>
            <a:r>
              <a:rPr lang="nl-NL" u="none" baseline="0" dirty="0" smtClean="0"/>
              <a:t>sterveling</a:t>
            </a:r>
            <a:r>
              <a:rPr lang="nl-NL" baseline="0" dirty="0" smtClean="0"/>
              <a:t>.</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38</a:t>
            </a:fld>
            <a:endParaRPr lang="nl-NL"/>
          </a:p>
        </p:txBody>
      </p:sp>
    </p:spTree>
    <p:extLst>
      <p:ext uri="{BB962C8B-B14F-4D97-AF65-F5344CB8AC3E}">
        <p14:creationId xmlns:p14="http://schemas.microsoft.com/office/powerpoint/2010/main" val="33311204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40</a:t>
            </a:fld>
            <a:endParaRPr lang="nl-NL"/>
          </a:p>
        </p:txBody>
      </p:sp>
    </p:spTree>
    <p:extLst>
      <p:ext uri="{BB962C8B-B14F-4D97-AF65-F5344CB8AC3E}">
        <p14:creationId xmlns:p14="http://schemas.microsoft.com/office/powerpoint/2010/main" val="2837981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dat is juist</a:t>
            </a:r>
            <a:r>
              <a:rPr lang="nl-NL" baseline="0" dirty="0" smtClean="0"/>
              <a:t> de armoede van de wetenschap</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6</a:t>
            </a:fld>
            <a:endParaRPr lang="nl-NL"/>
          </a:p>
        </p:txBody>
      </p:sp>
    </p:spTree>
    <p:extLst>
      <p:ext uri="{BB962C8B-B14F-4D97-AF65-F5344CB8AC3E}">
        <p14:creationId xmlns:p14="http://schemas.microsoft.com/office/powerpoint/2010/main" val="28338061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Het initiatief ligt bij God, niet bij ons! Hij roept ons terug.</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41</a:t>
            </a:fld>
            <a:endParaRPr lang="nl-NL"/>
          </a:p>
        </p:txBody>
      </p:sp>
    </p:spTree>
    <p:extLst>
      <p:ext uri="{BB962C8B-B14F-4D97-AF65-F5344CB8AC3E}">
        <p14:creationId xmlns:p14="http://schemas.microsoft.com/office/powerpoint/2010/main" val="26416693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dood wordt een vriend, maar de bijbel</a:t>
            </a:r>
            <a:r>
              <a:rPr lang="nl-NL" baseline="0" dirty="0" smtClean="0"/>
              <a:t> noemt de dood een vijand!</a:t>
            </a:r>
            <a:endParaRPr lang="nl-NL" dirty="0" smtClean="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42</a:t>
            </a:fld>
            <a:endParaRPr lang="nl-NL"/>
          </a:p>
        </p:txBody>
      </p:sp>
    </p:spTree>
    <p:extLst>
      <p:ext uri="{BB962C8B-B14F-4D97-AF65-F5344CB8AC3E}">
        <p14:creationId xmlns:p14="http://schemas.microsoft.com/office/powerpoint/2010/main" val="5971256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Het ontkennen van de dood verkleint het probleem van ons heengaan tot een kwestie van huisvesting. Zo degradeer je onze Heer en Heiland van een Triomfator tot een makelaar! Onsterfelijk zij we immers al, Hij heeft slechts een beter onderkomen geregeld. Nee, goed beschouwd is zelfs dat mislukt. Want de bijbel zegt dat Christus </a:t>
            </a:r>
            <a:r>
              <a:rPr lang="nl-NL" i="1" dirty="0" smtClean="0"/>
              <a:t>gestorven</a:t>
            </a:r>
            <a:r>
              <a:rPr lang="nl-NL" dirty="0" smtClean="0"/>
              <a:t> is voor onze zonden. Als Christus toch niet écht gestorven is, hebben wij dus een groot probleem. Paulus is heel stellig:</a:t>
            </a:r>
          </a:p>
          <a:p>
            <a:endParaRPr lang="nl-NL" dirty="0" smtClean="0"/>
          </a:p>
          <a:p>
            <a:r>
              <a:rPr lang="nl-NL" dirty="0" smtClean="0"/>
              <a:t>Want vóór alle dingen heb ik u overgegeven, hetgeen ik zelf ontvangen heb: </a:t>
            </a:r>
            <a:r>
              <a:rPr lang="nl-NL" b="1" dirty="0" smtClean="0"/>
              <a:t>Christus is gestorven</a:t>
            </a:r>
            <a:r>
              <a:rPr lang="nl-NL" dirty="0" smtClean="0"/>
              <a:t> voor onze zonden, naar de Schriften – 1 Kor. 15:3</a:t>
            </a:r>
          </a:p>
          <a:p>
            <a:endParaRPr lang="nl-NL" dirty="0" smtClean="0"/>
          </a:p>
          <a:p>
            <a:r>
              <a:rPr lang="nl-NL" dirty="0" smtClean="0"/>
              <a:t>Indien er geen </a:t>
            </a:r>
            <a:r>
              <a:rPr lang="nl-NL" b="1" dirty="0" smtClean="0"/>
              <a:t>opstanding der doden</a:t>
            </a:r>
            <a:r>
              <a:rPr lang="nl-NL" dirty="0" smtClean="0"/>
              <a:t> is, dan is ook Christus niet opgewekt. […] en indien Christus niet is opgewekt, dan is uw geloof zonder vrucht, </a:t>
            </a:r>
            <a:r>
              <a:rPr lang="nl-NL" b="1" dirty="0" smtClean="0"/>
              <a:t>dan zijt gij nog in uw zonden</a:t>
            </a:r>
            <a:r>
              <a:rPr lang="nl-NL" dirty="0" smtClean="0"/>
              <a:t>. Dan zijn ook zij, die in Christus ontslapen zijn, verloren.- 1 Kor. 15:13,17,18</a:t>
            </a:r>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43</a:t>
            </a:fld>
            <a:endParaRPr lang="nl-NL"/>
          </a:p>
        </p:txBody>
      </p:sp>
    </p:spTree>
    <p:extLst>
      <p:ext uri="{BB962C8B-B14F-4D97-AF65-F5344CB8AC3E}">
        <p14:creationId xmlns:p14="http://schemas.microsoft.com/office/powerpoint/2010/main" val="619091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44</a:t>
            </a:fld>
            <a:endParaRPr lang="nl-NL"/>
          </a:p>
        </p:txBody>
      </p:sp>
    </p:spTree>
    <p:extLst>
      <p:ext uri="{BB962C8B-B14F-4D97-AF65-F5344CB8AC3E}">
        <p14:creationId xmlns:p14="http://schemas.microsoft.com/office/powerpoint/2010/main" val="7582833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Onsterfelijkheid</a:t>
            </a:r>
            <a:r>
              <a:rPr lang="nl-NL" baseline="0" dirty="0" smtClean="0"/>
              <a:t> komt nog. Het beste komt nog. </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45</a:t>
            </a:fld>
            <a:endParaRPr lang="nl-NL"/>
          </a:p>
        </p:txBody>
      </p:sp>
    </p:spTree>
    <p:extLst>
      <p:ext uri="{BB962C8B-B14F-4D97-AF65-F5344CB8AC3E}">
        <p14:creationId xmlns:p14="http://schemas.microsoft.com/office/powerpoint/2010/main" val="788782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zin van het leven wordt dan ook een collectief</a:t>
            </a:r>
            <a:r>
              <a:rPr lang="nl-NL" baseline="0" dirty="0" smtClean="0"/>
              <a:t> verhaal – wij zijn ons ras of zo (of de ‘</a:t>
            </a:r>
            <a:r>
              <a:rPr lang="nl-NL" baseline="0" dirty="0" err="1" smtClean="0"/>
              <a:t>selfish</a:t>
            </a:r>
            <a:r>
              <a:rPr lang="nl-NL" baseline="0" dirty="0" smtClean="0"/>
              <a:t> </a:t>
            </a:r>
            <a:r>
              <a:rPr lang="nl-NL" baseline="0" dirty="0" err="1" smtClean="0"/>
              <a:t>genes</a:t>
            </a:r>
            <a:r>
              <a:rPr lang="nl-NL" baseline="0" dirty="0" smtClean="0"/>
              <a:t>’)</a:t>
            </a:r>
          </a:p>
          <a:p>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7</a:t>
            </a:fld>
            <a:endParaRPr lang="nl-NL"/>
          </a:p>
        </p:txBody>
      </p:sp>
    </p:spTree>
    <p:extLst>
      <p:ext uri="{BB962C8B-B14F-4D97-AF65-F5344CB8AC3E}">
        <p14:creationId xmlns:p14="http://schemas.microsoft.com/office/powerpoint/2010/main" val="1974293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kenmerkend</a:t>
            </a:r>
            <a:r>
              <a:rPr lang="nl-NL" baseline="0" dirty="0" smtClean="0"/>
              <a:t> voor álle religies: dood is niet dood </a:t>
            </a:r>
          </a:p>
          <a:p>
            <a:r>
              <a:rPr lang="nl-NL" baseline="0" dirty="0" smtClean="0"/>
              <a:t>heeft al véél oudere papieren dan de </a:t>
            </a:r>
            <a:r>
              <a:rPr lang="nl-NL" baseline="0" dirty="0" err="1" smtClean="0"/>
              <a:t>bijbelpassages</a:t>
            </a:r>
            <a:r>
              <a:rPr lang="nl-NL" baseline="0" dirty="0" smtClean="0"/>
              <a:t> die er over (lijken te) gaan</a:t>
            </a:r>
          </a:p>
          <a:p>
            <a:r>
              <a:rPr lang="nl-NL" baseline="0" dirty="0" smtClean="0"/>
              <a:t>-&gt; pas dan het ‘probleem’ van het hiernamaals: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religie gaat over zingeving / hoop: hoe kan men hopen als het leven eindigt? -&gt; er MOET wel wat zijn na de dood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nl-NL" baseline="0" dirty="0" smtClean="0"/>
              <a:t>als het lichaam stuk is moet de ziel/geest wel blijven bestaan, anders is er geen hoop – dan is het einde oefening</a:t>
            </a:r>
          </a:p>
          <a:p>
            <a:pPr marL="171450" indent="-171450">
              <a:buFontTx/>
              <a:buChar char="-"/>
            </a:pPr>
            <a:r>
              <a:rPr lang="nl-NL" baseline="0" dirty="0" smtClean="0"/>
              <a:t>waar gaat de ziel heen? </a:t>
            </a:r>
          </a:p>
          <a:p>
            <a:pPr marL="171450" indent="-171450">
              <a:buFontTx/>
              <a:buChar char="-"/>
            </a:pPr>
            <a:r>
              <a:rPr lang="nl-NL" baseline="0" dirty="0" smtClean="0"/>
              <a:t>hoe maken we onderscheid tussen goede en slechte zielen (hemel/hel, reïncarnatie/</a:t>
            </a:r>
            <a:r>
              <a:rPr lang="nl-NL" baseline="0" dirty="0" err="1" smtClean="0"/>
              <a:t>nirvana</a:t>
            </a:r>
            <a:r>
              <a:rPr lang="nl-NL" baseline="0" dirty="0" smtClean="0"/>
              <a:t>, Egypte: Oordeel van Osiris…)</a:t>
            </a:r>
          </a:p>
          <a:p>
            <a:pPr marL="0" indent="0">
              <a:buFontTx/>
              <a:buNone/>
            </a:pPr>
            <a:endParaRPr lang="nl-NL" baseline="0" dirty="0" smtClean="0"/>
          </a:p>
          <a:p>
            <a:pPr marL="0" indent="0">
              <a:buFontTx/>
              <a:buNone/>
            </a:pPr>
            <a:r>
              <a:rPr lang="nl-NL" i="1" baseline="0" dirty="0" smtClean="0"/>
              <a:t>terwijl ik dit schrijft staat het liedje van Anouk op de radio “</a:t>
            </a:r>
            <a:r>
              <a:rPr lang="nl-NL" i="1" baseline="0" dirty="0" err="1" smtClean="0"/>
              <a:t>you’re</a:t>
            </a:r>
            <a:r>
              <a:rPr lang="nl-NL" i="1" baseline="0" dirty="0" smtClean="0"/>
              <a:t> a star in </a:t>
            </a:r>
            <a:r>
              <a:rPr lang="nl-NL" i="1" baseline="0" dirty="0" err="1" smtClean="0"/>
              <a:t>heaven</a:t>
            </a:r>
            <a:r>
              <a:rPr lang="nl-NL" i="1" baseline="0" dirty="0" smtClean="0"/>
              <a:t> </a:t>
            </a:r>
            <a:r>
              <a:rPr lang="nl-NL" i="1" baseline="0" dirty="0" err="1" smtClean="0"/>
              <a:t>now</a:t>
            </a:r>
            <a:r>
              <a:rPr lang="nl-NL" i="1" baseline="0" dirty="0" smtClean="0"/>
              <a:t>”</a:t>
            </a:r>
          </a:p>
          <a:p>
            <a:pPr marL="0" indent="0">
              <a:buFontTx/>
              <a:buNone/>
            </a:pPr>
            <a:endParaRPr lang="nl-NL" i="1" baseline="0" dirty="0" smtClean="0"/>
          </a:p>
          <a:p>
            <a:pPr marL="0" indent="0">
              <a:buFontTx/>
              <a:buNone/>
            </a:pPr>
            <a:r>
              <a:rPr lang="nl-NL" i="0" baseline="0" dirty="0" smtClean="0"/>
              <a:t>Religie en marketing: creëer een probleem en verkoop de oplossing (en zorg dat niemand precies begrijpt hoe het werkt):</a:t>
            </a:r>
          </a:p>
          <a:p>
            <a:pPr marL="171450" indent="-171450">
              <a:buFontTx/>
              <a:buChar char="-"/>
            </a:pPr>
            <a:r>
              <a:rPr lang="nl-NL" i="0" baseline="0" dirty="0" smtClean="0"/>
              <a:t>huidveroudering (liposomen-technologie)</a:t>
            </a:r>
          </a:p>
          <a:p>
            <a:pPr marL="171450" indent="-171450">
              <a:buFontTx/>
              <a:buChar char="-"/>
            </a:pPr>
            <a:r>
              <a:rPr lang="nl-NL" i="0" baseline="0" dirty="0" smtClean="0"/>
              <a:t>opwarming van de aarde (uitstootquota, subsidies, …)</a:t>
            </a:r>
          </a:p>
          <a:p>
            <a:pPr marL="171450" indent="-171450">
              <a:buFontTx/>
              <a:buChar char="-"/>
            </a:pPr>
            <a:endParaRPr lang="nl-NL" i="0" baseline="0" dirty="0" smtClean="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9</a:t>
            </a:fld>
            <a:endParaRPr lang="nl-NL"/>
          </a:p>
        </p:txBody>
      </p:sp>
    </p:spTree>
    <p:extLst>
      <p:ext uri="{BB962C8B-B14F-4D97-AF65-F5344CB8AC3E}">
        <p14:creationId xmlns:p14="http://schemas.microsoft.com/office/powerpoint/2010/main" val="106594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Het christendom is hierin een religie als</a:t>
            </a:r>
            <a:r>
              <a:rPr lang="nl-NL" baseline="0" dirty="0" smtClean="0"/>
              <a:t> alle andere: het lichaam gaat dood maar de ziel (de WARE ik) blijft bestaan. Zo spreken vrijwel alle gelovigen over de dood – maar is dat wel zo? </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10</a:t>
            </a:fld>
            <a:endParaRPr lang="nl-NL"/>
          </a:p>
        </p:txBody>
      </p:sp>
    </p:spTree>
    <p:extLst>
      <p:ext uri="{BB962C8B-B14F-4D97-AF65-F5344CB8AC3E}">
        <p14:creationId xmlns:p14="http://schemas.microsoft.com/office/powerpoint/2010/main" val="36195806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Er</a:t>
            </a:r>
            <a:r>
              <a:rPr lang="nl-NL" baseline="0" dirty="0" smtClean="0"/>
              <a:t> wordt zoveel gezegd, ook (juist?) in christelijke kringen. Het feit dat u hier bent betekent dat u al eens meer uw vraagtekens hebt geplaatst bij de algemene christelijke visie. Maar het betekent ook dat u bekend bent met deze visie. Vaak al van jongs af aan?</a:t>
            </a:r>
          </a:p>
          <a:p>
            <a:endParaRPr lang="nl-NL" baseline="0" dirty="0" smtClean="0"/>
          </a:p>
          <a:p>
            <a:r>
              <a:rPr lang="nl-NL" baseline="0" dirty="0" smtClean="0"/>
              <a:t>&lt;VRAAG&gt; wie is er groot geworden met de algemene visie?</a:t>
            </a:r>
          </a:p>
          <a:p>
            <a:r>
              <a:rPr lang="nl-NL" i="1" baseline="0" dirty="0" smtClean="0"/>
              <a:t>basisschool van de </a:t>
            </a:r>
            <a:r>
              <a:rPr lang="nl-NL" i="1" baseline="0" dirty="0" err="1" smtClean="0"/>
              <a:t>kids</a:t>
            </a:r>
            <a:r>
              <a:rPr lang="nl-NL" i="1" baseline="0" dirty="0" smtClean="0"/>
              <a:t>: “als je dood gaat word je een engel” of “als je dood gaat kom je in de hemel”.</a:t>
            </a:r>
          </a:p>
          <a:p>
            <a:endParaRPr lang="nl-NL" baseline="0" dirty="0" smtClean="0"/>
          </a:p>
          <a:p>
            <a:r>
              <a:rPr lang="nl-NL" dirty="0" smtClean="0"/>
              <a:t>Wij moeten vooral kennis </a:t>
            </a:r>
            <a:r>
              <a:rPr lang="nl-NL" u="sng" dirty="0" smtClean="0"/>
              <a:t>kwijtraken</a:t>
            </a:r>
            <a:r>
              <a:rPr lang="nl-NL" u="none" dirty="0" smtClean="0"/>
              <a:t> over de dood - althans als het niet overeenkomt</a:t>
            </a:r>
            <a:r>
              <a:rPr lang="nl-NL" u="none" baseline="0" dirty="0" smtClean="0"/>
              <a:t> met wat er staat geschreven.</a:t>
            </a:r>
            <a:endParaRPr lang="nl-NL" u="none" dirty="0" smtClean="0"/>
          </a:p>
          <a:p>
            <a:r>
              <a:rPr lang="nl-NL" u="none" dirty="0" smtClean="0"/>
              <a:t>-&gt; niet alleen</a:t>
            </a:r>
            <a:r>
              <a:rPr lang="nl-NL" u="none" baseline="0" dirty="0" smtClean="0"/>
              <a:t> de bijbel vorsen over wat de dood is, maar ook dat de gebruikelijke visie niet houdbaar is</a:t>
            </a:r>
          </a:p>
          <a:p>
            <a:r>
              <a:rPr lang="nl-NL" u="none" baseline="0" dirty="0" smtClean="0"/>
              <a:t>(het christendom beroept zich ook op de bijbel, dus wij moeten de kerkelijke visie kunnen vinden – en toetsen)</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12</a:t>
            </a:fld>
            <a:endParaRPr lang="nl-NL"/>
          </a:p>
        </p:txBody>
      </p:sp>
    </p:spTree>
    <p:extLst>
      <p:ext uri="{BB962C8B-B14F-4D97-AF65-F5344CB8AC3E}">
        <p14:creationId xmlns:p14="http://schemas.microsoft.com/office/powerpoint/2010/main" val="3815230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over de laatste onderwerpen bestaat</a:t>
            </a:r>
            <a:r>
              <a:rPr lang="nl-NL" baseline="0" dirty="0" smtClean="0"/>
              <a:t> veel onduidelijkheid / onenigheid</a:t>
            </a:r>
          </a:p>
          <a:p>
            <a:pPr marL="171450" indent="-171450">
              <a:buFontTx/>
              <a:buChar char="-"/>
            </a:pPr>
            <a:r>
              <a:rPr lang="nl-NL" baseline="0" dirty="0" smtClean="0"/>
              <a:t>opname of hier op aarde</a:t>
            </a:r>
          </a:p>
          <a:p>
            <a:pPr marL="171450" indent="-171450">
              <a:buFontTx/>
              <a:buChar char="-"/>
            </a:pPr>
            <a:r>
              <a:rPr lang="nl-NL" baseline="0" dirty="0" smtClean="0"/>
              <a:t>duizend jarig rijk</a:t>
            </a:r>
          </a:p>
          <a:p>
            <a:pPr marL="171450" indent="-171450">
              <a:buFontTx/>
              <a:buChar char="-"/>
            </a:pPr>
            <a:r>
              <a:rPr lang="nl-NL" baseline="0" dirty="0" smtClean="0"/>
              <a:t>oordeel ervoor of erna </a:t>
            </a:r>
          </a:p>
          <a:p>
            <a:pPr marL="171450" indent="-171450">
              <a:buFontTx/>
              <a:buChar char="-"/>
            </a:pPr>
            <a:endParaRPr lang="nl-NL" baseline="0" dirty="0" smtClean="0"/>
          </a:p>
          <a:p>
            <a:pPr marL="0" indent="0">
              <a:buFontTx/>
              <a:buNone/>
            </a:pPr>
            <a:r>
              <a:rPr lang="nl-NL" baseline="0" dirty="0" smtClean="0"/>
              <a:t>De laatste jaren ontstaan ook in christelijke kringen steeds meer kritische geluiden die één of meerdere punten uit de algemene belijdenis niet meer geloven, maar de afgelopen eeuwen was dit onbetwistbaar</a:t>
            </a:r>
          </a:p>
          <a:p>
            <a:pPr marL="0" indent="0">
              <a:buFontTx/>
              <a:buNone/>
            </a:pPr>
            <a:endParaRPr lang="nl-NL" baseline="0" dirty="0" smtClean="0"/>
          </a:p>
          <a:p>
            <a:pPr marL="0" indent="0">
              <a:buFontTx/>
              <a:buNone/>
            </a:pPr>
            <a:r>
              <a:rPr lang="nl-NL" baseline="0" dirty="0" smtClean="0"/>
              <a:t>Eeuwenlang de Statenvertaling die het dodenrijk weergaf met hel. Dat is een onderwerp voor een andere studie.</a:t>
            </a:r>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13</a:t>
            </a:fld>
            <a:endParaRPr lang="nl-NL"/>
          </a:p>
        </p:txBody>
      </p:sp>
    </p:spTree>
    <p:extLst>
      <p:ext uri="{BB962C8B-B14F-4D97-AF65-F5344CB8AC3E}">
        <p14:creationId xmlns:p14="http://schemas.microsoft.com/office/powerpoint/2010/main" val="1075049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droevig bij het lezen</a:t>
            </a:r>
            <a:r>
              <a:rPr lang="nl-NL" baseline="0" dirty="0" smtClean="0"/>
              <a:t> van de vele rouwadvertenties</a:t>
            </a:r>
          </a:p>
          <a:p>
            <a:r>
              <a:rPr lang="nl-NL" baseline="0" dirty="0" smtClean="0"/>
              <a:t>religies: de ZIEL verhuist.</a:t>
            </a:r>
            <a:endParaRPr lang="nl-NL" dirty="0"/>
          </a:p>
        </p:txBody>
      </p:sp>
      <p:sp>
        <p:nvSpPr>
          <p:cNvPr id="4" name="Tijdelijke aanduiding voor dianummer 3"/>
          <p:cNvSpPr>
            <a:spLocks noGrp="1"/>
          </p:cNvSpPr>
          <p:nvPr>
            <p:ph type="sldNum" sz="quarter" idx="10"/>
          </p:nvPr>
        </p:nvSpPr>
        <p:spPr/>
        <p:txBody>
          <a:bodyPr/>
          <a:lstStyle/>
          <a:p>
            <a:fld id="{C557DE9B-E8CF-42D0-94D7-B2818931D362}" type="slidenum">
              <a:rPr lang="nl-NL" smtClean="0"/>
              <a:t>14</a:t>
            </a:fld>
            <a:endParaRPr lang="nl-NL"/>
          </a:p>
        </p:txBody>
      </p:sp>
    </p:spTree>
    <p:extLst>
      <p:ext uri="{BB962C8B-B14F-4D97-AF65-F5344CB8AC3E}">
        <p14:creationId xmlns:p14="http://schemas.microsoft.com/office/powerpoint/2010/main" val="322860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942DB45D-0425-4B3A-9BA4-1C4744B24193}" type="datetimeFigureOut">
              <a:rPr lang="nl-NL" smtClean="0"/>
              <a:t>4-10-2015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3179445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42DB45D-0425-4B3A-9BA4-1C4744B24193}" type="datetimeFigureOut">
              <a:rPr lang="nl-NL" smtClean="0"/>
              <a:t>4-10-2015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2737596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42DB45D-0425-4B3A-9BA4-1C4744B24193}" type="datetimeFigureOut">
              <a:rPr lang="nl-NL" smtClean="0"/>
              <a:t>4-10-2015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270693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942DB45D-0425-4B3A-9BA4-1C4744B24193}" type="datetimeFigureOut">
              <a:rPr lang="nl-NL" smtClean="0"/>
              <a:t>4-10-2015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3626137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942DB45D-0425-4B3A-9BA4-1C4744B24193}" type="datetimeFigureOut">
              <a:rPr lang="nl-NL" smtClean="0"/>
              <a:t>4-10-2015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989086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942DB45D-0425-4B3A-9BA4-1C4744B24193}" type="datetimeFigureOut">
              <a:rPr lang="nl-NL" smtClean="0"/>
              <a:t>4-10-2015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6617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942DB45D-0425-4B3A-9BA4-1C4744B24193}" type="datetimeFigureOut">
              <a:rPr lang="nl-NL" smtClean="0"/>
              <a:t>4-10-2015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2199146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942DB45D-0425-4B3A-9BA4-1C4744B24193}" type="datetimeFigureOut">
              <a:rPr lang="nl-NL" smtClean="0"/>
              <a:t>4-10-2015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2814051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942DB45D-0425-4B3A-9BA4-1C4744B24193}" type="datetimeFigureOut">
              <a:rPr lang="nl-NL" smtClean="0"/>
              <a:t>4-10-2015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3156835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42DB45D-0425-4B3A-9BA4-1C4744B24193}" type="datetimeFigureOut">
              <a:rPr lang="nl-NL" smtClean="0"/>
              <a:t>4-10-2015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9456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942DB45D-0425-4B3A-9BA4-1C4744B24193}" type="datetimeFigureOut">
              <a:rPr lang="nl-NL" smtClean="0"/>
              <a:t>4-10-2015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DB1ED0A-3934-4536-9B56-995981DC1094}" type="slidenum">
              <a:rPr lang="nl-NL" smtClean="0"/>
              <a:t>‹nr.›</a:t>
            </a:fld>
            <a:endParaRPr lang="nl-NL"/>
          </a:p>
        </p:txBody>
      </p:sp>
    </p:spTree>
    <p:extLst>
      <p:ext uri="{BB962C8B-B14F-4D97-AF65-F5344CB8AC3E}">
        <p14:creationId xmlns:p14="http://schemas.microsoft.com/office/powerpoint/2010/main" val="409151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2DB45D-0425-4B3A-9BA4-1C4744B24193}" type="datetimeFigureOut">
              <a:rPr lang="nl-NL" smtClean="0"/>
              <a:t>4-10-2015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B1ED0A-3934-4536-9B56-995981DC1094}" type="slidenum">
              <a:rPr lang="nl-NL" smtClean="0"/>
              <a:t>‹nr.›</a:t>
            </a:fld>
            <a:endParaRPr lang="nl-NL"/>
          </a:p>
        </p:txBody>
      </p:sp>
    </p:spTree>
    <p:extLst>
      <p:ext uri="{BB962C8B-B14F-4D97-AF65-F5344CB8AC3E}">
        <p14:creationId xmlns:p14="http://schemas.microsoft.com/office/powerpoint/2010/main" val="3701315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wat is dood</a:t>
            </a:r>
            <a:endParaRPr lang="nl-NL" dirty="0"/>
          </a:p>
        </p:txBody>
      </p:sp>
      <p:sp>
        <p:nvSpPr>
          <p:cNvPr id="3" name="Ondertitel 2"/>
          <p:cNvSpPr>
            <a:spLocks noGrp="1"/>
          </p:cNvSpPr>
          <p:nvPr>
            <p:ph type="subTitle" idx="1"/>
          </p:nvPr>
        </p:nvSpPr>
        <p:spPr/>
        <p:txBody>
          <a:bodyPr/>
          <a:lstStyle/>
          <a:p>
            <a:endParaRPr lang="nl-NL" dirty="0"/>
          </a:p>
        </p:txBody>
      </p:sp>
    </p:spTree>
    <p:extLst>
      <p:ext uri="{BB962C8B-B14F-4D97-AF65-F5344CB8AC3E}">
        <p14:creationId xmlns:p14="http://schemas.microsoft.com/office/powerpoint/2010/main" val="38965564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p:txBody>
          <a:bodyPr/>
          <a:lstStyle/>
          <a:p>
            <a:pPr marL="0" indent="0">
              <a:buNone/>
            </a:pPr>
            <a:r>
              <a:rPr lang="nl-NL" dirty="0" smtClean="0"/>
              <a:t>“er wordt gezegd”</a:t>
            </a:r>
            <a:endParaRPr lang="nl-NL" dirty="0"/>
          </a:p>
        </p:txBody>
      </p:sp>
    </p:spTree>
    <p:extLst>
      <p:ext uri="{BB962C8B-B14F-4D97-AF65-F5344CB8AC3E}">
        <p14:creationId xmlns:p14="http://schemas.microsoft.com/office/powerpoint/2010/main" val="35592179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VIDEO OUWENEEL</a:t>
            </a:r>
            <a:endParaRPr lang="nl-NL" dirty="0"/>
          </a:p>
        </p:txBody>
      </p:sp>
      <p:sp>
        <p:nvSpPr>
          <p:cNvPr id="3" name="Tijdelijke aanduiding voor inhoud 2"/>
          <p:cNvSpPr>
            <a:spLocks noGrp="1"/>
          </p:cNvSpPr>
          <p:nvPr>
            <p:ph idx="1"/>
          </p:nvPr>
        </p:nvSpPr>
        <p:spPr/>
        <p:txBody>
          <a:bodyPr/>
          <a:lstStyle/>
          <a:p>
            <a:endParaRPr lang="nl-NL"/>
          </a:p>
        </p:txBody>
      </p:sp>
    </p:spTree>
    <p:extLst>
      <p:ext uri="{BB962C8B-B14F-4D97-AF65-F5344CB8AC3E}">
        <p14:creationId xmlns:p14="http://schemas.microsoft.com/office/powerpoint/2010/main" val="3526772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a:xfrm>
            <a:off x="457200" y="1600200"/>
            <a:ext cx="8229600" cy="5257800"/>
          </a:xfrm>
        </p:spPr>
        <p:txBody>
          <a:bodyPr/>
          <a:lstStyle/>
          <a:p>
            <a:pPr marL="0" indent="0">
              <a:buNone/>
            </a:pPr>
            <a:r>
              <a:rPr lang="nl-NL" dirty="0" smtClean="0"/>
              <a:t>“</a:t>
            </a:r>
            <a:r>
              <a:rPr lang="nl-NL" strike="sngStrike" dirty="0" smtClean="0"/>
              <a:t>er wordt gezegd</a:t>
            </a:r>
            <a:r>
              <a:rPr lang="nl-NL" dirty="0" smtClean="0"/>
              <a:t>” -&gt; “er staat geschreven”</a:t>
            </a:r>
          </a:p>
          <a:p>
            <a:pPr>
              <a:buFontTx/>
              <a:buChar char="-"/>
            </a:pPr>
            <a:r>
              <a:rPr lang="nl-NL" dirty="0" smtClean="0"/>
              <a:t>eerste vermelding</a:t>
            </a:r>
          </a:p>
          <a:p>
            <a:pPr>
              <a:buFontTx/>
              <a:buChar char="-"/>
            </a:pPr>
            <a:r>
              <a:rPr lang="nl-NL" dirty="0" smtClean="0"/>
              <a:t>woordgebruik</a:t>
            </a:r>
          </a:p>
          <a:p>
            <a:pPr>
              <a:buFontTx/>
              <a:buChar char="-"/>
            </a:pPr>
            <a:r>
              <a:rPr lang="nl-NL" dirty="0" err="1" smtClean="0"/>
              <a:t>bij-woorden</a:t>
            </a:r>
            <a:endParaRPr lang="nl-NL" dirty="0" smtClean="0"/>
          </a:p>
          <a:p>
            <a:pPr>
              <a:buFontTx/>
              <a:buChar char="-"/>
            </a:pPr>
            <a:r>
              <a:rPr lang="nl-NL" dirty="0" smtClean="0"/>
              <a:t>tegenover</a:t>
            </a:r>
          </a:p>
          <a:p>
            <a:pPr>
              <a:buFontTx/>
              <a:buChar char="-"/>
            </a:pPr>
            <a:r>
              <a:rPr lang="nl-NL" dirty="0" smtClean="0"/>
              <a:t>…</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31498198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ABC</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Algemeen Beleden Christendom:</a:t>
            </a:r>
          </a:p>
          <a:p>
            <a:pPr>
              <a:buFontTx/>
              <a:buChar char="-"/>
            </a:pPr>
            <a:r>
              <a:rPr lang="nl-NL" dirty="0" smtClean="0"/>
              <a:t>de dood is lichamelijk – de ziel is onsterfelijk</a:t>
            </a:r>
          </a:p>
          <a:p>
            <a:pPr>
              <a:buFontTx/>
              <a:buChar char="-"/>
            </a:pPr>
            <a:r>
              <a:rPr lang="nl-NL" dirty="0" smtClean="0"/>
              <a:t>na de dood gaat de ziel naar het dodenrijk</a:t>
            </a:r>
          </a:p>
          <a:p>
            <a:pPr>
              <a:buFontTx/>
              <a:buChar char="-"/>
            </a:pPr>
            <a:r>
              <a:rPr lang="nl-NL" dirty="0" smtClean="0"/>
              <a:t>(het dodenrijk bestaat uit twee gedeelten)</a:t>
            </a:r>
          </a:p>
          <a:p>
            <a:pPr>
              <a:buFontTx/>
              <a:buChar char="-"/>
            </a:pPr>
            <a:r>
              <a:rPr lang="nl-NL" dirty="0" smtClean="0"/>
              <a:t>Jezus heeft de sleutels van het dodenrijk</a:t>
            </a:r>
          </a:p>
          <a:p>
            <a:pPr>
              <a:buFontTx/>
              <a:buChar char="-"/>
            </a:pPr>
            <a:r>
              <a:rPr lang="nl-NL" dirty="0" smtClean="0"/>
              <a:t>de rechtvaardige doden zijn in de hemel</a:t>
            </a:r>
          </a:p>
          <a:p>
            <a:pPr>
              <a:buFontTx/>
              <a:buChar char="-"/>
            </a:pPr>
            <a:r>
              <a:rPr lang="nl-NL" dirty="0" smtClean="0"/>
              <a:t>de overige doden zijn in het dodenrijk</a:t>
            </a:r>
          </a:p>
          <a:p>
            <a:pPr>
              <a:buFontTx/>
              <a:buChar char="-"/>
            </a:pPr>
            <a:r>
              <a:rPr lang="nl-NL" dirty="0" smtClean="0"/>
              <a:t>…oordeel…hemel/hel…vrederijk…nieuwe schepping/Nieuw Jeruzalem…paradijs…</a:t>
            </a:r>
          </a:p>
          <a:p>
            <a:pPr>
              <a:buFontTx/>
              <a:buChar char="-"/>
            </a:pPr>
            <a:endParaRPr lang="nl-NL" dirty="0" smtClean="0"/>
          </a:p>
          <a:p>
            <a:pPr>
              <a:buFontTx/>
              <a:buChar char="-"/>
            </a:pPr>
            <a:endParaRPr lang="nl-NL" dirty="0"/>
          </a:p>
        </p:txBody>
      </p:sp>
    </p:spTree>
    <p:extLst>
      <p:ext uri="{BB962C8B-B14F-4D97-AF65-F5344CB8AC3E}">
        <p14:creationId xmlns:p14="http://schemas.microsoft.com/office/powerpoint/2010/main" val="2545382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gebeurt er als je sterft?</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“God heeft tot zich genomen …”</a:t>
            </a:r>
          </a:p>
          <a:p>
            <a:pPr marL="0" indent="0">
              <a:buNone/>
            </a:pPr>
            <a:r>
              <a:rPr lang="nl-NL" dirty="0" smtClean="0"/>
              <a:t>“De </a:t>
            </a:r>
            <a:r>
              <a:rPr lang="nl-NL" dirty="0" err="1" smtClean="0"/>
              <a:t>Here</a:t>
            </a:r>
            <a:r>
              <a:rPr lang="nl-NL" dirty="0" smtClean="0"/>
              <a:t> heeft in het Vaderhuis opgenomen …”</a:t>
            </a:r>
          </a:p>
          <a:p>
            <a:pPr marL="0" indent="0">
              <a:buNone/>
            </a:pPr>
            <a:r>
              <a:rPr lang="nl-NL" dirty="0" smtClean="0"/>
              <a:t>“… bevorderd tot heerlijkheid”</a:t>
            </a:r>
          </a:p>
          <a:p>
            <a:pPr marL="0" indent="0">
              <a:buNone/>
            </a:pPr>
            <a:r>
              <a:rPr lang="nl-NL" dirty="0" smtClean="0"/>
              <a:t>“… opgenomen in Gods vergevende liefde”</a:t>
            </a:r>
          </a:p>
          <a:p>
            <a:pPr marL="0" indent="0">
              <a:buNone/>
            </a:pPr>
            <a:r>
              <a:rPr lang="nl-NL" dirty="0" smtClean="0"/>
              <a:t>“… de </a:t>
            </a:r>
            <a:r>
              <a:rPr lang="nl-NL" dirty="0" err="1" smtClean="0"/>
              <a:t>Here</a:t>
            </a:r>
            <a:r>
              <a:rPr lang="nl-NL" dirty="0" smtClean="0"/>
              <a:t> heeft thuisgehaald …”</a:t>
            </a:r>
          </a:p>
          <a:p>
            <a:pPr marL="0" indent="0">
              <a:buNone/>
            </a:pPr>
            <a:endParaRPr lang="nl-NL" dirty="0"/>
          </a:p>
          <a:p>
            <a:pPr marL="0" indent="0">
              <a:buNone/>
            </a:pPr>
            <a:r>
              <a:rPr lang="nl-NL" dirty="0" smtClean="0"/>
              <a:t>is de dood dan niet meer dan een verhuizing?</a:t>
            </a:r>
          </a:p>
          <a:p>
            <a:pPr marL="0" indent="0">
              <a:buNone/>
            </a:pPr>
            <a:r>
              <a:rPr lang="nl-NL" dirty="0" smtClean="0"/>
              <a:t>en wat verhuist er dan?</a:t>
            </a:r>
          </a:p>
          <a:p>
            <a:pPr marL="0" indent="0">
              <a:buNone/>
            </a:pPr>
            <a:endParaRPr lang="nl-NL" dirty="0" smtClean="0"/>
          </a:p>
        </p:txBody>
      </p:sp>
    </p:spTree>
    <p:extLst>
      <p:ext uri="{BB962C8B-B14F-4D97-AF65-F5344CB8AC3E}">
        <p14:creationId xmlns:p14="http://schemas.microsoft.com/office/powerpoint/2010/main" val="23532164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0" indent="0"/>
            <a:r>
              <a:rPr lang="nl-NL" dirty="0" smtClean="0"/>
              <a:t>wat is de ziel eigenlijk?</a:t>
            </a:r>
          </a:p>
        </p:txBody>
      </p:sp>
      <p:sp>
        <p:nvSpPr>
          <p:cNvPr id="3" name="Tijdelijke aanduiding voor inhoud 2"/>
          <p:cNvSpPr>
            <a:spLocks noGrp="1"/>
          </p:cNvSpPr>
          <p:nvPr>
            <p:ph idx="1"/>
          </p:nvPr>
        </p:nvSpPr>
        <p:spPr/>
        <p:txBody>
          <a:bodyPr/>
          <a:lstStyle/>
          <a:p>
            <a:pPr marL="0" indent="0">
              <a:buNone/>
            </a:pPr>
            <a:endParaRPr lang="nl-NL" i="1" dirty="0" smtClean="0"/>
          </a:p>
          <a:p>
            <a:pPr marL="0" indent="0">
              <a:buNone/>
            </a:pPr>
            <a:r>
              <a:rPr lang="nl-NL" i="1" dirty="0" smtClean="0"/>
              <a:t>“En God </a:t>
            </a:r>
            <a:r>
              <a:rPr lang="nl-NL" i="1" dirty="0" err="1" smtClean="0"/>
              <a:t>zeide</a:t>
            </a:r>
            <a:r>
              <a:rPr lang="nl-NL" i="1" dirty="0" smtClean="0"/>
              <a:t>: De aarde </a:t>
            </a:r>
            <a:r>
              <a:rPr lang="nl-NL" i="1" dirty="0" err="1" smtClean="0"/>
              <a:t>brenge</a:t>
            </a:r>
            <a:r>
              <a:rPr lang="nl-NL" i="1" dirty="0" smtClean="0"/>
              <a:t> levende zielen voort, naar haar aard, vee, en kruipend, en wild gedierte der aarde, naar zijn aard! En het was alzo. – Gen. 1:24 SV”</a:t>
            </a:r>
          </a:p>
          <a:p>
            <a:pPr marL="0" indent="0">
              <a:buNone/>
            </a:pPr>
            <a:endParaRPr lang="nl-NL" i="1" dirty="0"/>
          </a:p>
          <a:p>
            <a:pPr marL="0" indent="0">
              <a:buNone/>
            </a:pPr>
            <a:r>
              <a:rPr lang="nl-NL" dirty="0" smtClean="0"/>
              <a:t>-&gt; een ziel is ook voor dieren</a:t>
            </a:r>
            <a:endParaRPr lang="nl-NL" dirty="0"/>
          </a:p>
        </p:txBody>
      </p:sp>
    </p:spTree>
    <p:extLst>
      <p:ext uri="{BB962C8B-B14F-4D97-AF65-F5344CB8AC3E}">
        <p14:creationId xmlns:p14="http://schemas.microsoft.com/office/powerpoint/2010/main" val="2291311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0" indent="0"/>
            <a:r>
              <a:rPr lang="nl-NL" dirty="0" smtClean="0"/>
              <a:t>wat is de ziel eigenlijk?</a:t>
            </a:r>
          </a:p>
        </p:txBody>
      </p:sp>
      <p:sp>
        <p:nvSpPr>
          <p:cNvPr id="3" name="Tijdelijke aanduiding voor inhoud 2"/>
          <p:cNvSpPr>
            <a:spLocks noGrp="1"/>
          </p:cNvSpPr>
          <p:nvPr>
            <p:ph idx="1"/>
          </p:nvPr>
        </p:nvSpPr>
        <p:spPr/>
        <p:txBody>
          <a:bodyPr/>
          <a:lstStyle/>
          <a:p>
            <a:pPr marL="0" indent="0">
              <a:buNone/>
            </a:pPr>
            <a:endParaRPr lang="nl-NL" i="1" dirty="0" smtClean="0"/>
          </a:p>
          <a:p>
            <a:pPr marL="0" indent="0">
              <a:buNone/>
            </a:pPr>
            <a:r>
              <a:rPr lang="nl-NL" i="1" dirty="0" smtClean="0"/>
              <a:t>“En de HEERE God had den mens geformeerd uit het stof der aarde, en in zijn neusgaten geblazen den adem des levens; alzo werd de mens tot een levende ziel. – Gen. 2:7 SV”</a:t>
            </a:r>
          </a:p>
          <a:p>
            <a:pPr marL="0" indent="0">
              <a:buNone/>
            </a:pPr>
            <a:endParaRPr lang="nl-NL" i="1" dirty="0"/>
          </a:p>
          <a:p>
            <a:pPr marL="0" indent="0">
              <a:buNone/>
            </a:pPr>
            <a:r>
              <a:rPr lang="nl-NL" dirty="0" smtClean="0"/>
              <a:t>-&gt; de mens WERD een ziel</a:t>
            </a:r>
            <a:endParaRPr lang="nl-NL" dirty="0"/>
          </a:p>
        </p:txBody>
      </p:sp>
    </p:spTree>
    <p:extLst>
      <p:ext uri="{BB962C8B-B14F-4D97-AF65-F5344CB8AC3E}">
        <p14:creationId xmlns:p14="http://schemas.microsoft.com/office/powerpoint/2010/main" val="42405516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0" indent="0"/>
            <a:r>
              <a:rPr lang="nl-NL" dirty="0" smtClean="0"/>
              <a:t>wat is de ziel eigenlijk?</a:t>
            </a:r>
          </a:p>
        </p:txBody>
      </p:sp>
      <p:sp>
        <p:nvSpPr>
          <p:cNvPr id="3" name="Tijdelijke aanduiding voor inhoud 2"/>
          <p:cNvSpPr>
            <a:spLocks noGrp="1"/>
          </p:cNvSpPr>
          <p:nvPr>
            <p:ph idx="1"/>
          </p:nvPr>
        </p:nvSpPr>
        <p:spPr/>
        <p:txBody>
          <a:bodyPr/>
          <a:lstStyle/>
          <a:p>
            <a:pPr marL="0" indent="0">
              <a:buNone/>
            </a:pPr>
            <a:endParaRPr lang="nl-NL" i="1" dirty="0" smtClean="0"/>
          </a:p>
          <a:p>
            <a:pPr marL="0" indent="0">
              <a:buNone/>
            </a:pPr>
            <a:r>
              <a:rPr lang="nl-NL" i="1" dirty="0" smtClean="0"/>
              <a:t>“En de HEERE God had den mens geformeerd uit het stof der aarde, en in zijn neusgaten geblazen den adem des levens; alzo werd de mens tot een levende ziel. – Gen. 2:7 SV”</a:t>
            </a:r>
          </a:p>
          <a:p>
            <a:pPr marL="0" indent="0">
              <a:buNone/>
            </a:pPr>
            <a:endParaRPr lang="nl-NL" i="1" dirty="0"/>
          </a:p>
          <a:p>
            <a:pPr marL="0" indent="0">
              <a:buNone/>
            </a:pPr>
            <a:r>
              <a:rPr lang="nl-NL" dirty="0" smtClean="0"/>
              <a:t>-&gt; aarde + adem = ziel</a:t>
            </a:r>
            <a:endParaRPr lang="nl-NL" dirty="0"/>
          </a:p>
        </p:txBody>
      </p:sp>
    </p:spTree>
    <p:extLst>
      <p:ext uri="{BB962C8B-B14F-4D97-AF65-F5344CB8AC3E}">
        <p14:creationId xmlns:p14="http://schemas.microsoft.com/office/powerpoint/2010/main" val="15032773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0" indent="0"/>
            <a:r>
              <a:rPr lang="nl-NL" dirty="0" smtClean="0"/>
              <a:t>wat is de ziel eigenlijk?</a:t>
            </a:r>
          </a:p>
        </p:txBody>
      </p:sp>
      <p:sp>
        <p:nvSpPr>
          <p:cNvPr id="3" name="Tijdelijke aanduiding voor inhoud 2"/>
          <p:cNvSpPr>
            <a:spLocks noGrp="1"/>
          </p:cNvSpPr>
          <p:nvPr>
            <p:ph idx="1"/>
          </p:nvPr>
        </p:nvSpPr>
        <p:spPr>
          <a:xfrm>
            <a:off x="457200" y="1600200"/>
            <a:ext cx="8686800" cy="5257800"/>
          </a:xfrm>
        </p:spPr>
        <p:txBody>
          <a:bodyPr>
            <a:normAutofit/>
          </a:bodyPr>
          <a:lstStyle/>
          <a:p>
            <a:pPr marL="0" indent="0">
              <a:buNone/>
            </a:pPr>
            <a:r>
              <a:rPr lang="nl-NL" dirty="0" smtClean="0"/>
              <a:t>“</a:t>
            </a:r>
            <a:r>
              <a:rPr lang="nl-NL" i="1" dirty="0" smtClean="0"/>
              <a:t>… benauwdheid der ziele …</a:t>
            </a:r>
            <a:r>
              <a:rPr lang="nl-NL" dirty="0" smtClean="0"/>
              <a:t>”. – Gen. 42:21 SV</a:t>
            </a:r>
          </a:p>
          <a:p>
            <a:pPr marL="0" indent="0">
              <a:buNone/>
            </a:pPr>
            <a:r>
              <a:rPr lang="nl-NL" dirty="0" smtClean="0"/>
              <a:t>“</a:t>
            </a:r>
            <a:r>
              <a:rPr lang="nl-NL" i="1" dirty="0" smtClean="0"/>
              <a:t>… uw ziel lust heeft vlees te eten … naar allen lust </a:t>
            </a:r>
            <a:br>
              <a:rPr lang="nl-NL" i="1" dirty="0" smtClean="0"/>
            </a:br>
            <a:r>
              <a:rPr lang="nl-NL" i="1" dirty="0" smtClean="0"/>
              <a:t>  uwer ziel.</a:t>
            </a:r>
            <a:r>
              <a:rPr lang="nl-NL" dirty="0" smtClean="0"/>
              <a:t>” – Deut. 12:20b SV</a:t>
            </a:r>
          </a:p>
          <a:p>
            <a:pPr marL="0" indent="0">
              <a:buNone/>
            </a:pPr>
            <a:r>
              <a:rPr lang="nl-NL" dirty="0" smtClean="0"/>
              <a:t>“</a:t>
            </a:r>
            <a:r>
              <a:rPr lang="nl-NL" i="1" dirty="0" smtClean="0"/>
              <a:t>… Mijn ziel is verdrietig … spreken in bitterheid </a:t>
            </a:r>
            <a:br>
              <a:rPr lang="nl-NL" i="1" dirty="0" smtClean="0"/>
            </a:br>
            <a:r>
              <a:rPr lang="nl-NL" i="1" dirty="0" smtClean="0"/>
              <a:t>  mijner ziel.</a:t>
            </a:r>
            <a:r>
              <a:rPr lang="nl-NL" dirty="0" smtClean="0"/>
              <a:t>” – Job 10:1 SV</a:t>
            </a:r>
          </a:p>
          <a:p>
            <a:pPr marL="0" indent="0">
              <a:buNone/>
            </a:pPr>
            <a:r>
              <a:rPr lang="nl-NL" dirty="0" smtClean="0"/>
              <a:t>“</a:t>
            </a:r>
            <a:r>
              <a:rPr lang="nl-NL" i="1" dirty="0" smtClean="0"/>
              <a:t>… Een verzadigde ziel … een hongerige ziel…</a:t>
            </a:r>
            <a:r>
              <a:rPr lang="nl-NL" dirty="0" smtClean="0"/>
              <a:t>”</a:t>
            </a:r>
            <a:br>
              <a:rPr lang="nl-NL" dirty="0" smtClean="0"/>
            </a:br>
            <a:r>
              <a:rPr lang="nl-NL" dirty="0" smtClean="0"/>
              <a:t>  Spr. 27:7 SV</a:t>
            </a:r>
          </a:p>
          <a:p>
            <a:pPr marL="0" indent="0">
              <a:buNone/>
            </a:pPr>
            <a:endParaRPr lang="nl-NL" dirty="0" smtClean="0"/>
          </a:p>
        </p:txBody>
      </p:sp>
    </p:spTree>
    <p:extLst>
      <p:ext uri="{BB962C8B-B14F-4D97-AF65-F5344CB8AC3E}">
        <p14:creationId xmlns:p14="http://schemas.microsoft.com/office/powerpoint/2010/main" val="18383967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0" indent="0"/>
            <a:r>
              <a:rPr lang="nl-NL" dirty="0" smtClean="0"/>
              <a:t>wat is de ziel eigenlijk?</a:t>
            </a:r>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a:t>
            </a:r>
            <a:r>
              <a:rPr lang="nl-NL" i="1" dirty="0" smtClean="0"/>
              <a:t>… Is het dan niet goed voor den mens, dat hij </a:t>
            </a:r>
            <a:r>
              <a:rPr lang="nl-NL" i="1" dirty="0" err="1" smtClean="0"/>
              <a:t>ete</a:t>
            </a:r>
            <a:r>
              <a:rPr lang="nl-NL" i="1" dirty="0" smtClean="0"/>
              <a:t> en </a:t>
            </a:r>
            <a:r>
              <a:rPr lang="nl-NL" i="1" dirty="0" err="1" smtClean="0"/>
              <a:t>drinke</a:t>
            </a:r>
            <a:r>
              <a:rPr lang="nl-NL" i="1" dirty="0" smtClean="0"/>
              <a:t>, en dat hij zijn ziel het goede doe genieten in zijn arbeid?” </a:t>
            </a:r>
            <a:r>
              <a:rPr lang="nl-NL" dirty="0" smtClean="0"/>
              <a:t>– Pred. 2:24 SV</a:t>
            </a:r>
          </a:p>
          <a:p>
            <a:pPr marL="0" indent="0">
              <a:buNone/>
            </a:pPr>
            <a:r>
              <a:rPr lang="nl-NL" dirty="0" smtClean="0"/>
              <a:t>“</a:t>
            </a:r>
            <a:r>
              <a:rPr lang="nl-NL" i="1" dirty="0" smtClean="0"/>
              <a:t>…Zijt niet bezorgd voor uw leven [ziel], wat gij eten, en wat gij drinken zult; noch voor uw lichaam, waarmede gij u kleden zult; is het leven [ziel] niet meer dan het voedsel, en het lichaam dan de kleding?</a:t>
            </a:r>
            <a:r>
              <a:rPr lang="nl-NL" dirty="0" smtClean="0"/>
              <a:t>” – Mat. 11:13 SV</a:t>
            </a:r>
          </a:p>
        </p:txBody>
      </p:sp>
    </p:spTree>
    <p:extLst>
      <p:ext uri="{BB962C8B-B14F-4D97-AF65-F5344CB8AC3E}">
        <p14:creationId xmlns:p14="http://schemas.microsoft.com/office/powerpoint/2010/main" val="1737791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2" t="10466" r="44446"/>
          <a:stretch/>
        </p:blipFill>
        <p:spPr bwMode="auto">
          <a:xfrm>
            <a:off x="665565" y="56049"/>
            <a:ext cx="7839165" cy="68293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725129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0" indent="0"/>
            <a:r>
              <a:rPr lang="nl-NL" dirty="0" smtClean="0"/>
              <a:t>wat is de ziel eigenlijk?</a:t>
            </a:r>
          </a:p>
        </p:txBody>
      </p:sp>
      <p:sp>
        <p:nvSpPr>
          <p:cNvPr id="3" name="Tijdelijke aanduiding voor inhoud 2"/>
          <p:cNvSpPr>
            <a:spLocks noGrp="1"/>
          </p:cNvSpPr>
          <p:nvPr>
            <p:ph idx="1"/>
          </p:nvPr>
        </p:nvSpPr>
        <p:spPr/>
        <p:txBody>
          <a:bodyPr/>
          <a:lstStyle/>
          <a:p>
            <a:pPr marL="0" indent="0">
              <a:buNone/>
            </a:pPr>
            <a:endParaRPr lang="nl-NL" dirty="0" smtClean="0"/>
          </a:p>
          <a:p>
            <a:pPr marL="0" indent="0">
              <a:buNone/>
            </a:pPr>
            <a:r>
              <a:rPr lang="nl-NL" dirty="0" smtClean="0"/>
              <a:t>“</a:t>
            </a:r>
            <a:r>
              <a:rPr lang="nl-NL" i="1" dirty="0" smtClean="0"/>
              <a:t>… Komt tot Mij, allen, die vermoeid en belast zijt, en Ik zal u rust geven; … en gij zult rust vinden voor uw zielen;</a:t>
            </a:r>
            <a:r>
              <a:rPr lang="nl-NL" dirty="0" smtClean="0"/>
              <a:t>” – Mat 11:28,29</a:t>
            </a:r>
          </a:p>
          <a:p>
            <a:pPr marL="0" indent="0">
              <a:buNone/>
            </a:pPr>
            <a:endParaRPr lang="nl-NL" dirty="0"/>
          </a:p>
          <a:p>
            <a:pPr marL="0" indent="0">
              <a:buNone/>
            </a:pPr>
            <a:r>
              <a:rPr lang="nl-NL" dirty="0" smtClean="0"/>
              <a:t>-&gt; de ziel heeft te maken met gevoel: benauwdheid, verdriet, bitterheid, genieten, honger, bezorgdheid, vermoeidheid, last, rust, …</a:t>
            </a:r>
          </a:p>
          <a:p>
            <a:pPr marL="0" indent="0">
              <a:buNone/>
            </a:pPr>
            <a:endParaRPr lang="nl-NL" dirty="0"/>
          </a:p>
        </p:txBody>
      </p:sp>
    </p:spTree>
    <p:extLst>
      <p:ext uri="{BB962C8B-B14F-4D97-AF65-F5344CB8AC3E}">
        <p14:creationId xmlns:p14="http://schemas.microsoft.com/office/powerpoint/2010/main" val="20973021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is de ziel onsterfelijk?</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dirty="0" smtClean="0"/>
              <a:t>“</a:t>
            </a:r>
            <a:r>
              <a:rPr lang="nl-NL" i="1" dirty="0" smtClean="0"/>
              <a:t>Wie zal het stof van Jakob tellen, en het getal, ja, het vierde deel van Israël? </a:t>
            </a:r>
            <a:r>
              <a:rPr lang="nl-NL" i="1" u="sng" dirty="0" smtClean="0"/>
              <a:t>Mijn ziel </a:t>
            </a:r>
            <a:r>
              <a:rPr lang="nl-NL" i="1" u="sng" dirty="0" err="1" smtClean="0"/>
              <a:t>sterve</a:t>
            </a:r>
            <a:r>
              <a:rPr lang="nl-NL" i="1" u="sng" dirty="0" smtClean="0"/>
              <a:t> den dood der </a:t>
            </a:r>
            <a:r>
              <a:rPr lang="nl-NL" i="1" u="sng" dirty="0" err="1" smtClean="0"/>
              <a:t>oprechten</a:t>
            </a:r>
            <a:r>
              <a:rPr lang="nl-NL" i="1" dirty="0" smtClean="0"/>
              <a:t>, en mijn uiterste zij gelijk het zijne!</a:t>
            </a:r>
            <a:r>
              <a:rPr lang="nl-NL" dirty="0" smtClean="0"/>
              <a:t>” – Num. 23:10 SV</a:t>
            </a:r>
          </a:p>
          <a:p>
            <a:pPr marL="0" indent="0">
              <a:buNone/>
            </a:pPr>
            <a:r>
              <a:rPr lang="nl-NL" dirty="0" smtClean="0"/>
              <a:t>“</a:t>
            </a:r>
            <a:r>
              <a:rPr lang="nl-NL" i="1" dirty="0" smtClean="0"/>
              <a:t>Toen spraken die mannen tot haar: </a:t>
            </a:r>
            <a:r>
              <a:rPr lang="nl-NL" i="1" u="sng" dirty="0" smtClean="0"/>
              <a:t>Onze ziel zij voor </a:t>
            </a:r>
            <a:r>
              <a:rPr lang="nl-NL" i="1" u="sng" dirty="0" err="1" smtClean="0"/>
              <a:t>ulieden</a:t>
            </a:r>
            <a:r>
              <a:rPr lang="nl-NL" i="1" u="sng" dirty="0" smtClean="0"/>
              <a:t> om te sterven</a:t>
            </a:r>
            <a:r>
              <a:rPr lang="nl-NL" i="1" dirty="0" smtClean="0"/>
              <a:t> […]</a:t>
            </a:r>
            <a:r>
              <a:rPr lang="nl-NL" dirty="0" smtClean="0"/>
              <a:t>” – Joz. 2:14a SV</a:t>
            </a:r>
          </a:p>
          <a:p>
            <a:pPr marL="0" indent="0">
              <a:buNone/>
            </a:pPr>
            <a:r>
              <a:rPr lang="nl-NL" dirty="0" smtClean="0"/>
              <a:t>“</a:t>
            </a:r>
            <a:r>
              <a:rPr lang="nl-NL" i="1" dirty="0" smtClean="0"/>
              <a:t>Want Gij hebt mijn </a:t>
            </a:r>
            <a:r>
              <a:rPr lang="nl-NL" i="1" u="sng" dirty="0" smtClean="0"/>
              <a:t>ziel gered van den dood</a:t>
            </a:r>
            <a:r>
              <a:rPr lang="nl-NL" dirty="0" smtClean="0"/>
              <a:t>”; Ps. 56:14a</a:t>
            </a:r>
            <a:endParaRPr lang="nl-NL" dirty="0"/>
          </a:p>
        </p:txBody>
      </p:sp>
    </p:spTree>
    <p:extLst>
      <p:ext uri="{BB962C8B-B14F-4D97-AF65-F5344CB8AC3E}">
        <p14:creationId xmlns:p14="http://schemas.microsoft.com/office/powerpoint/2010/main" val="29898093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is de ziel onsterfelijk?</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a:t>
            </a:r>
            <a:r>
              <a:rPr lang="nl-NL" i="1" dirty="0" smtClean="0"/>
              <a:t>Zie, alle zielen zijn van Mij, zowel de ziel van de vader als die van de zoon zijn van Mij; de </a:t>
            </a:r>
            <a:r>
              <a:rPr lang="nl-NL" i="1" u="sng" dirty="0" smtClean="0"/>
              <a:t>ziel die zondigt, die zal sterven</a:t>
            </a:r>
            <a:r>
              <a:rPr lang="nl-NL" i="1" dirty="0" smtClean="0"/>
              <a:t>.</a:t>
            </a:r>
            <a:r>
              <a:rPr lang="nl-NL" dirty="0" smtClean="0"/>
              <a:t>” – Ez. 18:4</a:t>
            </a:r>
          </a:p>
          <a:p>
            <a:pPr marL="0" indent="0">
              <a:buNone/>
            </a:pPr>
            <a:endParaRPr lang="nl-NL" dirty="0" smtClean="0"/>
          </a:p>
          <a:p>
            <a:pPr marL="0" indent="0">
              <a:buNone/>
            </a:pPr>
            <a:r>
              <a:rPr lang="nl-NL" dirty="0" smtClean="0"/>
              <a:t>-&gt; nee, de ziel is niet onsterfelijk</a:t>
            </a:r>
          </a:p>
          <a:p>
            <a:pPr marL="0" indent="0">
              <a:buNone/>
            </a:pPr>
            <a:endParaRPr lang="nl-NL" dirty="0"/>
          </a:p>
          <a:p>
            <a:pPr marL="0" indent="0">
              <a:buNone/>
            </a:pPr>
            <a:r>
              <a:rPr lang="nl-NL" dirty="0" smtClean="0"/>
              <a:t>…maar wat bedoelde Jezus dan toen Hij zei: “</a:t>
            </a:r>
            <a:r>
              <a:rPr lang="nl-NL" i="1" dirty="0" smtClean="0"/>
              <a:t>Voorwaar, Ik zeg u, heden zult gij met Mij in het paradijs zijn.</a:t>
            </a:r>
            <a:r>
              <a:rPr lang="nl-NL" dirty="0" smtClean="0"/>
              <a:t>” – Luk. 23:43</a:t>
            </a:r>
          </a:p>
          <a:p>
            <a:pPr marL="0" indent="0">
              <a:buNone/>
            </a:pPr>
            <a:endParaRPr lang="nl-NL" dirty="0"/>
          </a:p>
        </p:txBody>
      </p:sp>
    </p:spTree>
    <p:extLst>
      <p:ext uri="{BB962C8B-B14F-4D97-AF65-F5344CB8AC3E}">
        <p14:creationId xmlns:p14="http://schemas.microsoft.com/office/powerpoint/2010/main" val="40059849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het dodenrijk?</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…en heeft het dodenrijk echt twee gedeelten?</a:t>
            </a:r>
          </a:p>
          <a:p>
            <a:pPr>
              <a:buFontTx/>
              <a:buChar char="-"/>
            </a:pPr>
            <a:r>
              <a:rPr lang="nl-NL" dirty="0" smtClean="0"/>
              <a:t>gebaseerd op de rijke man en de arme Lazarus</a:t>
            </a:r>
          </a:p>
          <a:p>
            <a:pPr>
              <a:buFontTx/>
              <a:buChar char="-"/>
            </a:pPr>
            <a:r>
              <a:rPr lang="nl-NL" dirty="0" smtClean="0"/>
              <a:t>voor de toehoorders geen nieuwe openbaring over het dodenrijk maar </a:t>
            </a:r>
            <a:r>
              <a:rPr lang="nl-NL" u="sng" dirty="0" smtClean="0"/>
              <a:t>bekende traditie</a:t>
            </a:r>
            <a:r>
              <a:rPr lang="nl-NL" dirty="0" smtClean="0"/>
              <a:t>: de schoot van Abraham, verschillende vertrekken in het dodenrijk, kwelling voor de kwaden /  goeds voor de goeden, door engelen gedragen, de kloof, de druppel op de tong, …</a:t>
            </a:r>
          </a:p>
        </p:txBody>
      </p:sp>
    </p:spTree>
    <p:extLst>
      <p:ext uri="{BB962C8B-B14F-4D97-AF65-F5344CB8AC3E}">
        <p14:creationId xmlns:p14="http://schemas.microsoft.com/office/powerpoint/2010/main" val="42283656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het dodenrijk?</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Hebreeuws: </a:t>
            </a:r>
            <a:r>
              <a:rPr lang="nl-NL" i="1" dirty="0" err="1"/>
              <a:t>s</a:t>
            </a:r>
            <a:r>
              <a:rPr lang="nl-NL" i="1" dirty="0" err="1" smtClean="0"/>
              <a:t>heol</a:t>
            </a:r>
            <a:endParaRPr lang="nl-NL" i="1" dirty="0" smtClean="0"/>
          </a:p>
          <a:p>
            <a:pPr marL="0" indent="0">
              <a:buNone/>
            </a:pPr>
            <a:r>
              <a:rPr lang="nl-NL" dirty="0" smtClean="0"/>
              <a:t>grondbetekenis: </a:t>
            </a:r>
            <a:r>
              <a:rPr lang="nl-NL" dirty="0" err="1" smtClean="0"/>
              <a:t>sh’l</a:t>
            </a:r>
            <a:r>
              <a:rPr lang="nl-NL" dirty="0" smtClean="0"/>
              <a:t> -&gt; “vragen”</a:t>
            </a:r>
          </a:p>
          <a:p>
            <a:pPr marL="0" indent="0">
              <a:buNone/>
            </a:pPr>
            <a:endParaRPr lang="nl-NL" dirty="0" smtClean="0"/>
          </a:p>
          <a:p>
            <a:pPr marL="0" indent="0">
              <a:buNone/>
            </a:pPr>
            <a:r>
              <a:rPr lang="nl-NL" dirty="0" smtClean="0"/>
              <a:t>Grieks: </a:t>
            </a:r>
            <a:r>
              <a:rPr lang="nl-NL" i="1" dirty="0" err="1"/>
              <a:t>h</a:t>
            </a:r>
            <a:r>
              <a:rPr lang="nl-NL" i="1" dirty="0" err="1" smtClean="0"/>
              <a:t>ades</a:t>
            </a:r>
            <a:endParaRPr lang="nl-NL" i="1" dirty="0" smtClean="0"/>
          </a:p>
          <a:p>
            <a:pPr marL="0" indent="0">
              <a:buNone/>
            </a:pPr>
            <a:r>
              <a:rPr lang="nl-NL" dirty="0" smtClean="0"/>
              <a:t>grondbetekenis: a(i)des -&gt; “niet-zien”</a:t>
            </a:r>
          </a:p>
          <a:p>
            <a:pPr marL="0" indent="0">
              <a:buNone/>
            </a:pPr>
            <a:endParaRPr lang="nl-NL" dirty="0"/>
          </a:p>
        </p:txBody>
      </p:sp>
    </p:spTree>
    <p:extLst>
      <p:ext uri="{BB962C8B-B14F-4D97-AF65-F5344CB8AC3E}">
        <p14:creationId xmlns:p14="http://schemas.microsoft.com/office/powerpoint/2010/main" val="15749970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het dodenrijk?</a:t>
            </a:r>
            <a:endParaRPr lang="nl-NL" dirty="0"/>
          </a:p>
        </p:txBody>
      </p:sp>
      <p:sp>
        <p:nvSpPr>
          <p:cNvPr id="3" name="Tijdelijke aanduiding voor inhoud 2"/>
          <p:cNvSpPr>
            <a:spLocks noGrp="1"/>
          </p:cNvSpPr>
          <p:nvPr>
            <p:ph idx="1"/>
          </p:nvPr>
        </p:nvSpPr>
        <p:spPr>
          <a:xfrm>
            <a:off x="457200" y="1600200"/>
            <a:ext cx="8229600" cy="5141168"/>
          </a:xfrm>
        </p:spPr>
        <p:txBody>
          <a:bodyPr>
            <a:normAutofit/>
          </a:bodyPr>
          <a:lstStyle/>
          <a:p>
            <a:pPr marL="0" indent="0">
              <a:buNone/>
            </a:pPr>
            <a:r>
              <a:rPr lang="nl-NL" dirty="0" smtClean="0"/>
              <a:t>Doden</a:t>
            </a:r>
            <a:r>
              <a:rPr lang="nl-NL" u="sng" dirty="0" smtClean="0"/>
              <a:t>rijk</a:t>
            </a:r>
            <a:r>
              <a:rPr lang="nl-NL" dirty="0" smtClean="0"/>
              <a:t> komt uit </a:t>
            </a:r>
            <a:r>
              <a:rPr lang="nl-NL" dirty="0" err="1" smtClean="0"/>
              <a:t>griekse</a:t>
            </a:r>
            <a:r>
              <a:rPr lang="nl-NL" dirty="0" smtClean="0"/>
              <a:t> mythologie. Hades is de god van de onderwereld. Later werden de godheid en de onderwereld beide </a:t>
            </a:r>
            <a:r>
              <a:rPr lang="nl-NL" i="1" dirty="0" err="1" smtClean="0"/>
              <a:t>hades</a:t>
            </a:r>
            <a:r>
              <a:rPr lang="nl-NL" i="1" dirty="0" smtClean="0"/>
              <a:t> </a:t>
            </a:r>
            <a:r>
              <a:rPr lang="nl-NL" dirty="0" smtClean="0"/>
              <a:t>genoemd. </a:t>
            </a:r>
          </a:p>
          <a:p>
            <a:pPr marL="0" indent="0">
              <a:buNone/>
            </a:pPr>
            <a:r>
              <a:rPr lang="nl-NL" dirty="0" smtClean="0"/>
              <a:t>De Statenvertaling spreekt steevast van de ‘hel’. </a:t>
            </a:r>
            <a:r>
              <a:rPr lang="nl-NL" baseline="0" dirty="0" smtClean="0"/>
              <a:t>Hel komt van helen (verbergen, beschutten). De godin Hel (of </a:t>
            </a:r>
            <a:r>
              <a:rPr lang="nl-NL" baseline="0" dirty="0" err="1" smtClean="0"/>
              <a:t>Holda</a:t>
            </a:r>
            <a:r>
              <a:rPr lang="nl-NL" baseline="0" dirty="0" smtClean="0"/>
              <a:t> – “de verbergende”) was de godin van de zielen van de gestorvenen.</a:t>
            </a:r>
            <a:r>
              <a:rPr lang="nl-NL" dirty="0" smtClean="0"/>
              <a:t> </a:t>
            </a:r>
          </a:p>
          <a:p>
            <a:pPr marL="0" indent="0">
              <a:buNone/>
            </a:pPr>
            <a:r>
              <a:rPr lang="nl-NL" dirty="0" smtClean="0"/>
              <a:t>-&gt; zoek de overeenkomsten</a:t>
            </a:r>
            <a:endParaRPr lang="nl-NL" baseline="0" dirty="0"/>
          </a:p>
        </p:txBody>
      </p:sp>
    </p:spTree>
    <p:extLst>
      <p:ext uri="{BB962C8B-B14F-4D97-AF65-F5344CB8AC3E}">
        <p14:creationId xmlns:p14="http://schemas.microsoft.com/office/powerpoint/2010/main" val="26988362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het dodenrijk?</a:t>
            </a:r>
            <a:endParaRPr lang="nl-NL" dirty="0"/>
          </a:p>
        </p:txBody>
      </p:sp>
      <p:sp>
        <p:nvSpPr>
          <p:cNvPr id="3" name="Tijdelijke aanduiding voor inhoud 2"/>
          <p:cNvSpPr>
            <a:spLocks noGrp="1"/>
          </p:cNvSpPr>
          <p:nvPr>
            <p:ph idx="1"/>
          </p:nvPr>
        </p:nvSpPr>
        <p:spPr>
          <a:xfrm>
            <a:off x="457200" y="1600200"/>
            <a:ext cx="8229600" cy="5257800"/>
          </a:xfrm>
        </p:spPr>
        <p:txBody>
          <a:bodyPr/>
          <a:lstStyle/>
          <a:p>
            <a:pPr marL="0" indent="0">
              <a:buNone/>
            </a:pPr>
            <a:r>
              <a:rPr lang="nl-NL" dirty="0" smtClean="0"/>
              <a:t>“</a:t>
            </a:r>
            <a:r>
              <a:rPr lang="nl-NL" i="1" dirty="0" smtClean="0"/>
              <a:t>En gij, </a:t>
            </a:r>
            <a:r>
              <a:rPr lang="nl-NL" i="1" dirty="0" err="1" smtClean="0"/>
              <a:t>Kafarnaüm</a:t>
            </a:r>
            <a:r>
              <a:rPr lang="nl-NL" i="1" dirty="0" smtClean="0"/>
              <a:t>, zult gij tot de hemel verheven worden? Tot het dodenrijk zult gij nederdalen; want indien in Sodom de krachten waren geschied, die in u geschied zijn, </a:t>
            </a:r>
            <a:r>
              <a:rPr lang="nl-NL" i="1" u="sng" dirty="0" smtClean="0"/>
              <a:t>het zou gebleven zijn</a:t>
            </a:r>
            <a:r>
              <a:rPr lang="nl-NL" i="1" dirty="0" smtClean="0"/>
              <a:t> tot de dag van heden.</a:t>
            </a:r>
            <a:r>
              <a:rPr lang="nl-NL" dirty="0" smtClean="0"/>
              <a:t>”</a:t>
            </a:r>
            <a:br>
              <a:rPr lang="nl-NL" dirty="0" smtClean="0"/>
            </a:br>
            <a:r>
              <a:rPr lang="nl-NL" dirty="0" smtClean="0"/>
              <a:t>Mat. 11:23 (zie ook Luk. 10:15)</a:t>
            </a:r>
          </a:p>
          <a:p>
            <a:pPr marL="0" indent="0">
              <a:buNone/>
            </a:pPr>
            <a:endParaRPr lang="nl-NL" dirty="0"/>
          </a:p>
          <a:p>
            <a:pPr marL="0" indent="0">
              <a:buNone/>
            </a:pPr>
            <a:r>
              <a:rPr lang="nl-NL" dirty="0" smtClean="0"/>
              <a:t>-&gt; dodenrijk tegenover blijven?</a:t>
            </a:r>
            <a:br>
              <a:rPr lang="nl-NL" dirty="0" smtClean="0"/>
            </a:br>
            <a:r>
              <a:rPr lang="nl-NL" dirty="0" smtClean="0"/>
              <a:t>    (ongezien tegenover blijven)</a:t>
            </a:r>
          </a:p>
        </p:txBody>
      </p:sp>
    </p:spTree>
    <p:extLst>
      <p:ext uri="{BB962C8B-B14F-4D97-AF65-F5344CB8AC3E}">
        <p14:creationId xmlns:p14="http://schemas.microsoft.com/office/powerpoint/2010/main" val="7886761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het dodenrijk?</a:t>
            </a:r>
            <a:endParaRPr lang="nl-NL" dirty="0"/>
          </a:p>
        </p:txBody>
      </p:sp>
      <p:sp>
        <p:nvSpPr>
          <p:cNvPr id="3" name="Tijdelijke aanduiding voor inhoud 2"/>
          <p:cNvSpPr>
            <a:spLocks noGrp="1"/>
          </p:cNvSpPr>
          <p:nvPr>
            <p:ph idx="1"/>
          </p:nvPr>
        </p:nvSpPr>
        <p:spPr>
          <a:xfrm>
            <a:off x="457200" y="1600200"/>
            <a:ext cx="8219256" cy="4525963"/>
          </a:xfrm>
        </p:spPr>
        <p:txBody>
          <a:bodyPr/>
          <a:lstStyle/>
          <a:p>
            <a:pPr marL="0" indent="0">
              <a:buNone/>
            </a:pPr>
            <a:r>
              <a:rPr lang="nl-NL" dirty="0" smtClean="0"/>
              <a:t>Sodom -&gt; verdwenen in de tijd van Jezus</a:t>
            </a:r>
          </a:p>
          <a:p>
            <a:pPr marL="0" indent="0">
              <a:buNone/>
            </a:pPr>
            <a:r>
              <a:rPr lang="nl-NL" dirty="0" err="1" smtClean="0"/>
              <a:t>Kapernaüm</a:t>
            </a:r>
            <a:r>
              <a:rPr lang="nl-NL" dirty="0" smtClean="0"/>
              <a:t> -&gt; van de 8</a:t>
            </a:r>
            <a:r>
              <a:rPr lang="nl-NL" baseline="30000" dirty="0" smtClean="0"/>
              <a:t>e</a:t>
            </a:r>
            <a:r>
              <a:rPr lang="nl-NL" dirty="0" smtClean="0"/>
              <a:t> tot de 20</a:t>
            </a:r>
            <a:r>
              <a:rPr lang="nl-NL" baseline="30000" dirty="0" smtClean="0"/>
              <a:t>e</a:t>
            </a:r>
            <a:r>
              <a:rPr lang="nl-NL" dirty="0" smtClean="0"/>
              <a:t> eeuw </a:t>
            </a:r>
            <a:br>
              <a:rPr lang="nl-NL" dirty="0" smtClean="0"/>
            </a:br>
            <a:r>
              <a:rPr lang="nl-NL" dirty="0" smtClean="0"/>
              <a:t>    		      verdwenen (Wikipedia)</a:t>
            </a:r>
          </a:p>
          <a:p>
            <a:pPr marL="0" indent="0">
              <a:buNone/>
            </a:pPr>
            <a:endParaRPr lang="nl-NL" dirty="0"/>
          </a:p>
          <a:p>
            <a:pPr marL="0" indent="0">
              <a:buNone/>
            </a:pPr>
            <a:r>
              <a:rPr lang="nl-NL" dirty="0" smtClean="0"/>
              <a:t>-&gt; hele steden naar de hel (of het dodenrijk), </a:t>
            </a:r>
            <a:br>
              <a:rPr lang="nl-NL" dirty="0" smtClean="0"/>
            </a:br>
            <a:r>
              <a:rPr lang="nl-NL" dirty="0" smtClean="0"/>
              <a:t>     of zijn ze gewoon van de kaart verdwenen?</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8928217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p:txBody>
          <a:bodyPr/>
          <a:lstStyle/>
          <a:p>
            <a:pPr marL="0" indent="0">
              <a:buNone/>
            </a:pPr>
            <a:r>
              <a:rPr lang="nl-NL" dirty="0" smtClean="0"/>
              <a:t>“</a:t>
            </a:r>
            <a:r>
              <a:rPr lang="nl-NL" i="1" dirty="0" smtClean="0"/>
              <a:t>in het zweet uws aanschijns zult gij brood eten, totdat gij tot de aardbodem wederkeert, omdat gij daaruit genomen zijt; want stof zijt gij en tot stof zult gij </a:t>
            </a:r>
            <a:r>
              <a:rPr lang="nl-NL" i="1" u="sng" dirty="0" smtClean="0"/>
              <a:t>wederkeren</a:t>
            </a:r>
            <a:r>
              <a:rPr lang="nl-NL" i="1" dirty="0" smtClean="0"/>
              <a:t>.</a:t>
            </a:r>
            <a:r>
              <a:rPr lang="nl-NL" dirty="0" smtClean="0"/>
              <a:t>” – Gen. 3:19</a:t>
            </a:r>
          </a:p>
          <a:p>
            <a:pPr marL="0" indent="0">
              <a:buNone/>
            </a:pPr>
            <a:endParaRPr lang="nl-NL" dirty="0"/>
          </a:p>
          <a:p>
            <a:pPr marL="0" indent="0">
              <a:buNone/>
            </a:pPr>
            <a:r>
              <a:rPr lang="nl-NL" dirty="0" smtClean="0"/>
              <a:t>“</a:t>
            </a:r>
            <a:r>
              <a:rPr lang="nl-NL" i="1" dirty="0" smtClean="0"/>
              <a:t>en het stof </a:t>
            </a:r>
            <a:r>
              <a:rPr lang="nl-NL" i="1" u="sng" dirty="0" smtClean="0"/>
              <a:t>wederkeert</a:t>
            </a:r>
            <a:r>
              <a:rPr lang="nl-NL" i="1" dirty="0" smtClean="0"/>
              <a:t> tot de aarde, zoals het geweest is, en de geest </a:t>
            </a:r>
            <a:r>
              <a:rPr lang="nl-NL" i="1" u="sng" dirty="0" smtClean="0"/>
              <a:t>wederkeert</a:t>
            </a:r>
            <a:r>
              <a:rPr lang="nl-NL" i="1" dirty="0" smtClean="0"/>
              <a:t> tot God, die hem geschonken heeft.</a:t>
            </a:r>
            <a:r>
              <a:rPr lang="nl-NL" dirty="0" smtClean="0"/>
              <a:t>” – Pred. 12:7</a:t>
            </a:r>
          </a:p>
          <a:p>
            <a:pPr marL="0" indent="0">
              <a:buNone/>
            </a:pPr>
            <a:endParaRPr lang="nl-NL" dirty="0"/>
          </a:p>
        </p:txBody>
      </p:sp>
    </p:spTree>
    <p:extLst>
      <p:ext uri="{BB962C8B-B14F-4D97-AF65-F5344CB8AC3E}">
        <p14:creationId xmlns:p14="http://schemas.microsoft.com/office/powerpoint/2010/main" val="30108946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a:xfrm>
            <a:off x="457200" y="1600200"/>
            <a:ext cx="8686800" cy="5257800"/>
          </a:xfrm>
        </p:spPr>
        <p:txBody>
          <a:bodyPr>
            <a:normAutofit/>
          </a:bodyPr>
          <a:lstStyle/>
          <a:p>
            <a:pPr marL="0" indent="0">
              <a:buNone/>
            </a:pPr>
            <a:r>
              <a:rPr lang="nl-NL" dirty="0" smtClean="0"/>
              <a:t>“De goddelozen zullen </a:t>
            </a:r>
            <a:r>
              <a:rPr lang="nl-NL" b="1" dirty="0" smtClean="0"/>
              <a:t>terugkeren</a:t>
            </a:r>
            <a:r>
              <a:rPr lang="nl-NL" dirty="0" smtClean="0"/>
              <a:t>, naar de hel toe, alle </a:t>
            </a:r>
            <a:r>
              <a:rPr lang="nl-NL" dirty="0" err="1" smtClean="0"/>
              <a:t>godvergetende</a:t>
            </a:r>
            <a:r>
              <a:rPr lang="nl-NL" dirty="0" smtClean="0"/>
              <a:t> heidenen.” – Ps. 9:18 SV</a:t>
            </a:r>
          </a:p>
          <a:p>
            <a:pPr marL="0" indent="0">
              <a:buNone/>
            </a:pPr>
            <a:endParaRPr lang="nl-NL" dirty="0"/>
          </a:p>
          <a:p>
            <a:pPr marL="0" indent="0">
              <a:buNone/>
            </a:pPr>
            <a:r>
              <a:rPr lang="nl-NL" dirty="0" smtClean="0"/>
              <a:t>“De goddelozen keren om naar het dodenrijk” (NBG)</a:t>
            </a:r>
          </a:p>
          <a:p>
            <a:pPr marL="0" indent="0">
              <a:buNone/>
            </a:pPr>
            <a:r>
              <a:rPr lang="nl-NL" dirty="0" smtClean="0"/>
              <a:t>“Laat de goddelozen weggaan naar het dodenrijk” (NBV)</a:t>
            </a:r>
          </a:p>
          <a:p>
            <a:pPr marL="0" indent="0">
              <a:buNone/>
            </a:pPr>
            <a:endParaRPr lang="nl-NL" dirty="0"/>
          </a:p>
          <a:p>
            <a:pPr marL="0" indent="0">
              <a:buNone/>
            </a:pPr>
            <a:r>
              <a:rPr lang="nl-NL" dirty="0" smtClean="0"/>
              <a:t>-&gt; kun je vóór je leven al in het dodenrijk zijn?</a:t>
            </a:r>
            <a:endParaRPr lang="nl-NL" dirty="0"/>
          </a:p>
          <a:p>
            <a:pPr marL="0" indent="0">
              <a:buNone/>
            </a:pPr>
            <a:endParaRPr lang="nl-NL" dirty="0"/>
          </a:p>
        </p:txBody>
      </p:sp>
    </p:spTree>
    <p:extLst>
      <p:ext uri="{BB962C8B-B14F-4D97-AF65-F5344CB8AC3E}">
        <p14:creationId xmlns:p14="http://schemas.microsoft.com/office/powerpoint/2010/main" val="29278224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2" t="10466" r="44446"/>
          <a:stretch/>
        </p:blipFill>
        <p:spPr bwMode="auto">
          <a:xfrm>
            <a:off x="651710" y="56049"/>
            <a:ext cx="7839165" cy="68293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960733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a:xfrm>
            <a:off x="457200" y="1600200"/>
            <a:ext cx="8579296" cy="5257800"/>
          </a:xfrm>
        </p:spPr>
        <p:txBody>
          <a:bodyPr>
            <a:normAutofit/>
          </a:bodyPr>
          <a:lstStyle/>
          <a:p>
            <a:pPr marL="0" indent="0">
              <a:buNone/>
            </a:pPr>
            <a:r>
              <a:rPr lang="nl-NL" i="1" dirty="0" smtClean="0"/>
              <a:t>“… alzo werd de mens tot een levende ziel.” </a:t>
            </a:r>
            <a:br>
              <a:rPr lang="nl-NL" i="1" dirty="0" smtClean="0"/>
            </a:br>
            <a:r>
              <a:rPr lang="nl-NL" i="1" dirty="0" smtClean="0"/>
              <a:t>Gen. 2:7 SV</a:t>
            </a:r>
          </a:p>
          <a:p>
            <a:pPr marL="0" indent="0">
              <a:buNone/>
            </a:pPr>
            <a:endParaRPr lang="nl-NL" i="1" dirty="0" smtClean="0"/>
          </a:p>
          <a:p>
            <a:pPr marL="0" indent="0">
              <a:buNone/>
            </a:pPr>
            <a:r>
              <a:rPr lang="nl-NL" dirty="0" smtClean="0"/>
              <a:t>-&gt; aarde + adem = ziel</a:t>
            </a:r>
            <a:br>
              <a:rPr lang="nl-NL" dirty="0" smtClean="0"/>
            </a:br>
            <a:r>
              <a:rPr lang="nl-NL" dirty="0" smtClean="0"/>
              <a:t>    (rood  + blauw = </a:t>
            </a:r>
            <a:r>
              <a:rPr lang="nl-NL" dirty="0" smtClean="0">
                <a:solidFill>
                  <a:schemeClr val="bg1"/>
                </a:solidFill>
              </a:rPr>
              <a:t>paars</a:t>
            </a:r>
            <a:r>
              <a:rPr lang="nl-NL" dirty="0" smtClean="0"/>
              <a:t>)</a:t>
            </a:r>
          </a:p>
          <a:p>
            <a:pPr marL="0" indent="0">
              <a:buNone/>
            </a:pPr>
            <a:endParaRPr lang="nl-NL" dirty="0"/>
          </a:p>
          <a:p>
            <a:pPr marL="0" indent="0">
              <a:buNone/>
            </a:pPr>
            <a:r>
              <a:rPr lang="nl-NL" dirty="0" smtClean="0"/>
              <a:t>waar was de ziel vóór deze samenvoeging?</a:t>
            </a:r>
            <a:br>
              <a:rPr lang="nl-NL" dirty="0" smtClean="0"/>
            </a:br>
            <a:r>
              <a:rPr lang="nl-NL" dirty="0" smtClean="0"/>
              <a:t>(waar was de kleur paars voor de samenvoeging?)</a:t>
            </a:r>
          </a:p>
          <a:p>
            <a:pPr marL="0" indent="0">
              <a:buNone/>
            </a:pPr>
            <a:r>
              <a:rPr lang="nl-NL" dirty="0" smtClean="0"/>
              <a:t>-&gt; de ziel was er niet, ongezien, </a:t>
            </a:r>
            <a:r>
              <a:rPr lang="nl-NL" dirty="0" err="1" smtClean="0"/>
              <a:t>hades</a:t>
            </a:r>
            <a:r>
              <a:rPr lang="nl-NL" dirty="0" smtClean="0"/>
              <a:t>!</a:t>
            </a:r>
          </a:p>
          <a:p>
            <a:pPr marL="0" indent="0">
              <a:buNone/>
            </a:pPr>
            <a:endParaRPr lang="nl-NL" dirty="0" smtClean="0"/>
          </a:p>
          <a:p>
            <a:pPr marL="0" indent="0">
              <a:buNone/>
            </a:pPr>
            <a:endParaRPr lang="nl-NL" dirty="0"/>
          </a:p>
        </p:txBody>
      </p:sp>
      <p:sp>
        <p:nvSpPr>
          <p:cNvPr id="5" name="Rechthoek 4"/>
          <p:cNvSpPr/>
          <p:nvPr/>
        </p:nvSpPr>
        <p:spPr>
          <a:xfrm>
            <a:off x="3628312" y="3789040"/>
            <a:ext cx="936104"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200" dirty="0" smtClean="0">
                <a:solidFill>
                  <a:schemeClr val="tx1"/>
                </a:solidFill>
              </a:rPr>
              <a:t>…</a:t>
            </a:r>
            <a:endParaRPr lang="nl-NL" sz="3200" dirty="0">
              <a:solidFill>
                <a:schemeClr val="tx1"/>
              </a:solidFill>
            </a:endParaRPr>
          </a:p>
        </p:txBody>
      </p:sp>
      <p:sp>
        <p:nvSpPr>
          <p:cNvPr id="4" name="Rechthoek 3"/>
          <p:cNvSpPr/>
          <p:nvPr/>
        </p:nvSpPr>
        <p:spPr>
          <a:xfrm>
            <a:off x="3635896" y="3789040"/>
            <a:ext cx="936104"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nl-NL" sz="3200" dirty="0" smtClean="0">
                <a:solidFill>
                  <a:schemeClr val="tx1"/>
                </a:solidFill>
              </a:rPr>
              <a:t>paars</a:t>
            </a:r>
            <a:endParaRPr lang="nl-NL" sz="3200" dirty="0">
              <a:solidFill>
                <a:schemeClr val="tx1"/>
              </a:solidFill>
            </a:endParaRPr>
          </a:p>
        </p:txBody>
      </p:sp>
    </p:spTree>
    <p:extLst>
      <p:ext uri="{BB962C8B-B14F-4D97-AF65-F5344CB8AC3E}">
        <p14:creationId xmlns:p14="http://schemas.microsoft.com/office/powerpoint/2010/main" val="939003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a:xfrm>
            <a:off x="457200" y="1600200"/>
            <a:ext cx="8686800" cy="5257800"/>
          </a:xfrm>
        </p:spPr>
        <p:txBody>
          <a:bodyPr>
            <a:normAutofit/>
          </a:bodyPr>
          <a:lstStyle/>
          <a:p>
            <a:pPr marL="0" indent="0">
              <a:buNone/>
            </a:pPr>
            <a:r>
              <a:rPr lang="nl-NL" dirty="0" smtClean="0"/>
              <a:t>“De goddelozen zullen </a:t>
            </a:r>
            <a:r>
              <a:rPr lang="nl-NL" b="1" dirty="0" smtClean="0"/>
              <a:t>terugkeren</a:t>
            </a:r>
            <a:r>
              <a:rPr lang="nl-NL" dirty="0" smtClean="0"/>
              <a:t>, naar de hel toe, alle </a:t>
            </a:r>
            <a:r>
              <a:rPr lang="nl-NL" dirty="0" err="1" smtClean="0"/>
              <a:t>godvergetende</a:t>
            </a:r>
            <a:r>
              <a:rPr lang="nl-NL" dirty="0" smtClean="0"/>
              <a:t> heidenen.” – Ps. 9:18 SV</a:t>
            </a:r>
          </a:p>
          <a:p>
            <a:pPr marL="0" indent="0">
              <a:buNone/>
            </a:pPr>
            <a:endParaRPr lang="nl-NL" dirty="0" smtClean="0"/>
          </a:p>
          <a:p>
            <a:pPr marL="0" indent="0">
              <a:buNone/>
            </a:pPr>
            <a:r>
              <a:rPr lang="nl-NL" dirty="0" smtClean="0"/>
              <a:t>-&gt; de (zielen van de) goddelozen waren er niet</a:t>
            </a:r>
            <a:br>
              <a:rPr lang="nl-NL" dirty="0" smtClean="0"/>
            </a:br>
            <a:r>
              <a:rPr lang="nl-NL" dirty="0" smtClean="0"/>
              <a:t>-&gt; ongezien, </a:t>
            </a:r>
            <a:r>
              <a:rPr lang="nl-NL" i="1" dirty="0" err="1" smtClean="0"/>
              <a:t>hades</a:t>
            </a:r>
            <a:r>
              <a:rPr lang="nl-NL" dirty="0" smtClean="0"/>
              <a:t/>
            </a:r>
            <a:br>
              <a:rPr lang="nl-NL" dirty="0" smtClean="0"/>
            </a:br>
            <a:r>
              <a:rPr lang="nl-NL" dirty="0" smtClean="0"/>
              <a:t>-&gt; de (zielen van de) goddelozen zullen daar weer </a:t>
            </a:r>
            <a:br>
              <a:rPr lang="nl-NL" dirty="0" smtClean="0"/>
            </a:br>
            <a:r>
              <a:rPr lang="nl-NL" dirty="0" smtClean="0"/>
              <a:t>     uitkomen, terugkeren naar </a:t>
            </a:r>
            <a:r>
              <a:rPr lang="nl-NL" i="1" dirty="0" err="1" smtClean="0"/>
              <a:t>hades</a:t>
            </a:r>
            <a:endParaRPr lang="nl-NL" i="1" dirty="0"/>
          </a:p>
        </p:txBody>
      </p:sp>
    </p:spTree>
    <p:extLst>
      <p:ext uri="{BB962C8B-B14F-4D97-AF65-F5344CB8AC3E}">
        <p14:creationId xmlns:p14="http://schemas.microsoft.com/office/powerpoint/2010/main" val="35462177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p:txBody>
          <a:bodyPr/>
          <a:lstStyle/>
          <a:p>
            <a:pPr marL="0" indent="0">
              <a:buNone/>
            </a:pPr>
            <a:r>
              <a:rPr lang="nl-NL" dirty="0" smtClean="0"/>
              <a:t>“</a:t>
            </a:r>
            <a:r>
              <a:rPr lang="nl-NL" i="1" dirty="0" smtClean="0"/>
              <a:t>Want ik word nu tot een drankoffer geofferd, en de tijd mijner </a:t>
            </a:r>
            <a:r>
              <a:rPr lang="nl-NL" i="1" u="sng" dirty="0" smtClean="0"/>
              <a:t>ontbinding</a:t>
            </a:r>
            <a:r>
              <a:rPr lang="nl-NL" i="1" dirty="0" smtClean="0"/>
              <a:t> is aanstaande.</a:t>
            </a:r>
            <a:r>
              <a:rPr lang="nl-NL" dirty="0" smtClean="0"/>
              <a:t>” </a:t>
            </a:r>
            <a:br>
              <a:rPr lang="nl-NL" dirty="0" smtClean="0"/>
            </a:br>
            <a:r>
              <a:rPr lang="nl-NL" dirty="0" smtClean="0"/>
              <a:t>2 Tim. 4:7</a:t>
            </a:r>
          </a:p>
          <a:p>
            <a:pPr marL="0" indent="0">
              <a:buNone/>
            </a:pPr>
            <a:r>
              <a:rPr lang="nl-NL" dirty="0" smtClean="0"/>
              <a:t>-&gt; niet de ontbinding ná het sterven maar de </a:t>
            </a:r>
            <a:br>
              <a:rPr lang="nl-NL" dirty="0" smtClean="0"/>
            </a:br>
            <a:r>
              <a:rPr lang="nl-NL" dirty="0" smtClean="0"/>
              <a:t>    ontbinding VAN het sterven</a:t>
            </a:r>
          </a:p>
          <a:p>
            <a:pPr marL="0" indent="0">
              <a:buNone/>
            </a:pPr>
            <a:r>
              <a:rPr lang="nl-NL" dirty="0" smtClean="0"/>
              <a:t>-&gt; het lichaam terug naar de aarde, de geest </a:t>
            </a:r>
            <a:br>
              <a:rPr lang="nl-NL" dirty="0" smtClean="0"/>
            </a:br>
            <a:r>
              <a:rPr lang="nl-NL" dirty="0" smtClean="0"/>
              <a:t>     terug naar God en de ziel terug naar </a:t>
            </a:r>
            <a:r>
              <a:rPr lang="nl-NL" i="1" dirty="0" err="1" smtClean="0"/>
              <a:t>hades</a:t>
            </a:r>
            <a:endParaRPr lang="nl-NL" i="1" dirty="0" smtClean="0"/>
          </a:p>
          <a:p>
            <a:pPr marL="0" indent="0">
              <a:buNone/>
            </a:pPr>
            <a:r>
              <a:rPr lang="nl-NL" dirty="0" smtClean="0"/>
              <a:t>-&gt; dood is een </a:t>
            </a:r>
            <a:r>
              <a:rPr lang="nl-NL" b="1" dirty="0" smtClean="0"/>
              <a:t>terugkeer</a:t>
            </a:r>
            <a:endParaRPr lang="nl-NL" b="1" dirty="0"/>
          </a:p>
        </p:txBody>
      </p:sp>
    </p:spTree>
    <p:extLst>
      <p:ext uri="{BB962C8B-B14F-4D97-AF65-F5344CB8AC3E}">
        <p14:creationId xmlns:p14="http://schemas.microsoft.com/office/powerpoint/2010/main" val="3162632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en de hemel dan?</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…maar wat bedoelde Jezus dan toen Hij zei: “</a:t>
            </a:r>
            <a:r>
              <a:rPr lang="nl-NL" i="1" dirty="0" smtClean="0"/>
              <a:t>Voorwaar, Ik zeg u, heden zult gij met Mij in het paradijs zijn.</a:t>
            </a:r>
            <a:r>
              <a:rPr lang="nl-NL" dirty="0" smtClean="0"/>
              <a:t>” – Luk. 23:43</a:t>
            </a:r>
          </a:p>
          <a:p>
            <a:pPr marL="0" indent="0">
              <a:buNone/>
            </a:pPr>
            <a:endParaRPr lang="nl-NL" dirty="0"/>
          </a:p>
          <a:p>
            <a:pPr marL="0" indent="0">
              <a:buNone/>
            </a:pPr>
            <a:r>
              <a:rPr lang="nl-NL" dirty="0" smtClean="0"/>
              <a:t>“</a:t>
            </a:r>
            <a:r>
              <a:rPr lang="nl-NL" i="1" dirty="0" smtClean="0"/>
              <a:t>Voorwaar, Ik zeg u, heden zult gij…”</a:t>
            </a:r>
            <a:endParaRPr lang="nl-NL" dirty="0" smtClean="0"/>
          </a:p>
          <a:p>
            <a:pPr marL="0" indent="0">
              <a:buNone/>
            </a:pPr>
            <a:r>
              <a:rPr lang="nl-NL" dirty="0" smtClean="0"/>
              <a:t>“</a:t>
            </a:r>
            <a:r>
              <a:rPr lang="nl-NL" i="1" dirty="0" smtClean="0"/>
              <a:t>Voorwaar, Ik zeg u heden, gij zult…</a:t>
            </a:r>
            <a:r>
              <a:rPr lang="nl-NL" dirty="0" smtClean="0"/>
              <a:t>”</a:t>
            </a:r>
          </a:p>
          <a:p>
            <a:pPr marL="0" indent="0">
              <a:buNone/>
            </a:pPr>
            <a:endParaRPr lang="nl-NL" dirty="0"/>
          </a:p>
          <a:p>
            <a:pPr marL="0" indent="0">
              <a:buNone/>
            </a:pPr>
            <a:r>
              <a:rPr lang="nl-NL" dirty="0" smtClean="0"/>
              <a:t>de komma is bepalend, en </a:t>
            </a:r>
            <a:r>
              <a:rPr lang="nl-NL" dirty="0" err="1" smtClean="0"/>
              <a:t>grieks</a:t>
            </a:r>
            <a:r>
              <a:rPr lang="nl-NL" dirty="0" smtClean="0"/>
              <a:t> heeft geen komma’s -&gt; interpretatie, theologie</a:t>
            </a:r>
          </a:p>
        </p:txBody>
      </p:sp>
    </p:spTree>
    <p:extLst>
      <p:ext uri="{BB962C8B-B14F-4D97-AF65-F5344CB8AC3E}">
        <p14:creationId xmlns:p14="http://schemas.microsoft.com/office/powerpoint/2010/main" val="4374615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en de hemel dan?</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…maar wat bedoelde Jezus dan toen Hij zei: “</a:t>
            </a:r>
            <a:r>
              <a:rPr lang="nl-NL" i="1" dirty="0" smtClean="0"/>
              <a:t>Voorwaar, Ik zeg u, heden zult gij met Mij </a:t>
            </a:r>
            <a:br>
              <a:rPr lang="nl-NL" i="1" dirty="0" smtClean="0"/>
            </a:br>
            <a:r>
              <a:rPr lang="nl-NL" i="1" dirty="0" smtClean="0"/>
              <a:t>  in het paradijs zijn.</a:t>
            </a:r>
            <a:r>
              <a:rPr lang="nl-NL" dirty="0" smtClean="0"/>
              <a:t>” – Luk. 23:43</a:t>
            </a:r>
          </a:p>
          <a:p>
            <a:pPr marL="0" indent="0">
              <a:buNone/>
            </a:pPr>
            <a:endParaRPr lang="nl-NL" dirty="0"/>
          </a:p>
          <a:p>
            <a:pPr marL="0" indent="0">
              <a:buNone/>
            </a:pPr>
            <a:r>
              <a:rPr lang="nl-NL" dirty="0" smtClean="0"/>
              <a:t>de moordenaar vroeg om het koninkrijk,</a:t>
            </a:r>
            <a:r>
              <a:rPr lang="nl-NL" dirty="0"/>
              <a:t/>
            </a:r>
            <a:br>
              <a:rPr lang="nl-NL" dirty="0"/>
            </a:br>
            <a:r>
              <a:rPr lang="nl-NL" dirty="0" smtClean="0"/>
              <a:t>maar Jezus beloofde hem het paradijs…</a:t>
            </a:r>
          </a:p>
          <a:p>
            <a:pPr marL="0" indent="0">
              <a:buNone/>
            </a:pPr>
            <a:endParaRPr lang="nl-NL" dirty="0"/>
          </a:p>
          <a:p>
            <a:pPr marL="0" indent="0">
              <a:buNone/>
            </a:pPr>
            <a:r>
              <a:rPr lang="nl-NL" dirty="0" smtClean="0"/>
              <a:t>-&gt; geen toezegging, maar een ontzegging!</a:t>
            </a:r>
            <a:r>
              <a:rPr lang="nl-NL" dirty="0"/>
              <a:t/>
            </a:r>
            <a:br>
              <a:rPr lang="nl-NL" dirty="0"/>
            </a:br>
            <a:r>
              <a:rPr lang="nl-NL" dirty="0" smtClean="0"/>
              <a:t>    (het paradijs komt pas ná het 1000-jarig rijk)</a:t>
            </a:r>
          </a:p>
        </p:txBody>
      </p:sp>
    </p:spTree>
    <p:extLst>
      <p:ext uri="{BB962C8B-B14F-4D97-AF65-F5344CB8AC3E}">
        <p14:creationId xmlns:p14="http://schemas.microsoft.com/office/powerpoint/2010/main" val="22937526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en de hemel dan?</a:t>
            </a:r>
            <a:endParaRPr lang="nl-NL" dirty="0"/>
          </a:p>
        </p:txBody>
      </p:sp>
      <p:sp>
        <p:nvSpPr>
          <p:cNvPr id="3" name="Tijdelijke aanduiding voor inhoud 2"/>
          <p:cNvSpPr>
            <a:spLocks noGrp="1"/>
          </p:cNvSpPr>
          <p:nvPr>
            <p:ph idx="1"/>
          </p:nvPr>
        </p:nvSpPr>
        <p:spPr>
          <a:xfrm>
            <a:off x="457200" y="1600200"/>
            <a:ext cx="8229600" cy="5141168"/>
          </a:xfrm>
        </p:spPr>
        <p:txBody>
          <a:bodyPr>
            <a:normAutofit/>
          </a:bodyPr>
          <a:lstStyle/>
          <a:p>
            <a:pPr marL="0" indent="0">
              <a:buNone/>
            </a:pPr>
            <a:r>
              <a:rPr lang="nl-NL" dirty="0" smtClean="0"/>
              <a:t>Had Jezus de goede doden dan niet verhuisd? </a:t>
            </a:r>
            <a:endParaRPr lang="nl-NL" dirty="0"/>
          </a:p>
          <a:p>
            <a:pPr marL="0" indent="0">
              <a:buNone/>
            </a:pPr>
            <a:endParaRPr lang="nl-NL" dirty="0" smtClean="0"/>
          </a:p>
          <a:p>
            <a:pPr marL="0" indent="0">
              <a:buNone/>
            </a:pPr>
            <a:r>
              <a:rPr lang="nl-NL" dirty="0" smtClean="0"/>
              <a:t>Jezus zegt ná zijn opstanding: “</a:t>
            </a:r>
            <a:r>
              <a:rPr lang="nl-NL" i="1" dirty="0" smtClean="0"/>
              <a:t>ik ben nog niet opgevaren</a:t>
            </a:r>
            <a:r>
              <a:rPr lang="nl-NL" dirty="0" smtClean="0"/>
              <a:t>” – Joh. 20:17</a:t>
            </a:r>
          </a:p>
          <a:p>
            <a:pPr marL="0" indent="0">
              <a:buNone/>
            </a:pPr>
            <a:r>
              <a:rPr lang="nl-NL" dirty="0" smtClean="0"/>
              <a:t>(volgens het ABC komt Hij er net vandaan)</a:t>
            </a:r>
          </a:p>
          <a:p>
            <a:pPr marL="0" indent="0">
              <a:buNone/>
            </a:pPr>
            <a:r>
              <a:rPr lang="nl-NL" dirty="0" smtClean="0"/>
              <a:t>Petrus zegt in Handelingen “</a:t>
            </a:r>
            <a:r>
              <a:rPr lang="nl-NL" i="1" dirty="0" smtClean="0"/>
              <a:t>David is niet opgevaren naar de hemelen</a:t>
            </a:r>
            <a:r>
              <a:rPr lang="nl-NL" dirty="0" smtClean="0"/>
              <a:t>” – Hand. 2:34</a:t>
            </a:r>
          </a:p>
          <a:p>
            <a:pPr marL="0" indent="0">
              <a:buNone/>
            </a:pPr>
            <a:r>
              <a:rPr lang="nl-NL" dirty="0" smtClean="0"/>
              <a:t>(volgens het ABC zou David met de goede </a:t>
            </a:r>
            <a:br>
              <a:rPr lang="nl-NL" dirty="0" smtClean="0"/>
            </a:br>
            <a:r>
              <a:rPr lang="nl-NL" dirty="0" smtClean="0"/>
              <a:t>doden mee naar de hemel zijn genomen)</a:t>
            </a:r>
          </a:p>
          <a:p>
            <a:pPr marL="0" indent="0">
              <a:buNone/>
            </a:pPr>
            <a:endParaRPr lang="nl-NL" dirty="0"/>
          </a:p>
        </p:txBody>
      </p:sp>
    </p:spTree>
    <p:extLst>
      <p:ext uri="{BB962C8B-B14F-4D97-AF65-F5344CB8AC3E}">
        <p14:creationId xmlns:p14="http://schemas.microsoft.com/office/powerpoint/2010/main" val="1281406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geestelijk dood?</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a:buFontTx/>
              <a:buChar char="-"/>
            </a:pPr>
            <a:r>
              <a:rPr lang="nl-NL" dirty="0" smtClean="0"/>
              <a:t>theologische term, vreemd aan de bijbel</a:t>
            </a:r>
          </a:p>
          <a:p>
            <a:pPr>
              <a:buFontTx/>
              <a:buChar char="-"/>
            </a:pPr>
            <a:r>
              <a:rPr lang="nl-NL" dirty="0" smtClean="0"/>
              <a:t>gebaseerd op Genesis 2:17</a:t>
            </a:r>
            <a:br>
              <a:rPr lang="nl-NL" dirty="0" smtClean="0"/>
            </a:br>
            <a:r>
              <a:rPr lang="nl-NL" dirty="0" smtClean="0"/>
              <a:t>“</a:t>
            </a:r>
            <a:r>
              <a:rPr lang="nl-NL" i="1" dirty="0" smtClean="0"/>
              <a:t>maar van de boom der kennis van goed en kwaad, daarvan zult gij niet eten, want </a:t>
            </a:r>
            <a:r>
              <a:rPr lang="nl-NL" i="1" u="sng" dirty="0" smtClean="0"/>
              <a:t>ten dage</a:t>
            </a:r>
            <a:r>
              <a:rPr lang="nl-NL" i="1" dirty="0" smtClean="0"/>
              <a:t> dat gij daarvan eet, zult gij voorzeker sterven</a:t>
            </a:r>
            <a:r>
              <a:rPr lang="nl-NL" dirty="0" smtClean="0"/>
              <a:t>”</a:t>
            </a:r>
          </a:p>
          <a:p>
            <a:pPr marL="0" indent="0">
              <a:buNone/>
            </a:pPr>
            <a:r>
              <a:rPr lang="nl-NL" dirty="0" smtClean="0"/>
              <a:t>-&gt; Adam en Eva leefden nog na het eten, dus </a:t>
            </a:r>
            <a:br>
              <a:rPr lang="nl-NL" dirty="0" smtClean="0"/>
            </a:br>
            <a:r>
              <a:rPr lang="nl-NL" dirty="0" smtClean="0"/>
              <a:t>    moet God wel een geestelijke dood bedoelen </a:t>
            </a:r>
            <a:br>
              <a:rPr lang="nl-NL" dirty="0" smtClean="0"/>
            </a:br>
            <a:r>
              <a:rPr lang="nl-NL" dirty="0" smtClean="0"/>
              <a:t>    (los van God geraakt, …)</a:t>
            </a:r>
          </a:p>
        </p:txBody>
      </p:sp>
    </p:spTree>
    <p:extLst>
      <p:ext uri="{BB962C8B-B14F-4D97-AF65-F5344CB8AC3E}">
        <p14:creationId xmlns:p14="http://schemas.microsoft.com/office/powerpoint/2010/main" val="2675279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geestelijk dood?</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“voorzeker sterven” -&gt; “stervende sterven”</a:t>
            </a:r>
          </a:p>
          <a:p>
            <a:pPr marL="0" indent="0">
              <a:buNone/>
            </a:pPr>
            <a:r>
              <a:rPr lang="nl-NL" dirty="0" smtClean="0"/>
              <a:t>Na het eten zal het stervens</a:t>
            </a:r>
            <a:r>
              <a:rPr lang="nl-NL" u="sng" dirty="0" smtClean="0"/>
              <a:t>proces</a:t>
            </a:r>
            <a:r>
              <a:rPr lang="nl-NL" dirty="0" smtClean="0"/>
              <a:t> intrede doen. </a:t>
            </a:r>
          </a:p>
          <a:p>
            <a:pPr marL="0" indent="0">
              <a:buNone/>
            </a:pPr>
            <a:endParaRPr lang="nl-NL" dirty="0"/>
          </a:p>
          <a:p>
            <a:pPr marL="0" indent="0">
              <a:buNone/>
            </a:pPr>
            <a:r>
              <a:rPr lang="nl-NL" dirty="0" smtClean="0"/>
              <a:t>Hoe? </a:t>
            </a:r>
          </a:p>
          <a:p>
            <a:pPr marL="0" indent="0">
              <a:buNone/>
            </a:pPr>
            <a:r>
              <a:rPr lang="nl-NL" dirty="0" smtClean="0"/>
              <a:t>“</a:t>
            </a:r>
            <a:r>
              <a:rPr lang="nl-NL" i="1" dirty="0" smtClean="0"/>
              <a:t>Zie, de mens is geworden als Onzer een, door de kennis van goed en kwaad; nu dan, laat hij zijn hand niet uitstrekken en ook van </a:t>
            </a:r>
            <a:r>
              <a:rPr lang="nl-NL" i="1" u="sng" dirty="0" smtClean="0"/>
              <a:t>de boom des levens</a:t>
            </a:r>
            <a:r>
              <a:rPr lang="nl-NL" i="1" dirty="0" smtClean="0"/>
              <a:t> nemen en eten, zodat hij in eeuwigheid zou leven.” – Gen. 3:22</a:t>
            </a:r>
            <a:endParaRPr lang="nl-NL" dirty="0"/>
          </a:p>
        </p:txBody>
      </p:sp>
    </p:spTree>
    <p:extLst>
      <p:ext uri="{BB962C8B-B14F-4D97-AF65-F5344CB8AC3E}">
        <p14:creationId xmlns:p14="http://schemas.microsoft.com/office/powerpoint/2010/main" val="22397646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sterveling?</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sz="4500" dirty="0" smtClean="0"/>
              <a:t>VRAAG:</a:t>
            </a:r>
          </a:p>
          <a:p>
            <a:pPr marL="0" indent="0">
              <a:buNone/>
            </a:pPr>
            <a:endParaRPr lang="nl-NL" sz="4500" dirty="0" smtClean="0"/>
          </a:p>
          <a:p>
            <a:pPr marL="0" indent="0">
              <a:buNone/>
            </a:pPr>
            <a:r>
              <a:rPr lang="nl-NL" sz="4500" dirty="0" smtClean="0"/>
              <a:t>Werden Adam en Eva stervelingen </a:t>
            </a:r>
            <a:br>
              <a:rPr lang="nl-NL" sz="4500" dirty="0" smtClean="0"/>
            </a:br>
            <a:r>
              <a:rPr lang="nl-NL" sz="4500" dirty="0" smtClean="0"/>
              <a:t>bij het vertrek uit de Hof?</a:t>
            </a:r>
            <a:endParaRPr lang="nl-NL" sz="4500" dirty="0"/>
          </a:p>
        </p:txBody>
      </p:sp>
    </p:spTree>
    <p:extLst>
      <p:ext uri="{BB962C8B-B14F-4D97-AF65-F5344CB8AC3E}">
        <p14:creationId xmlns:p14="http://schemas.microsoft.com/office/powerpoint/2010/main" val="155137754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p:txBody>
          <a:bodyPr/>
          <a:lstStyle/>
          <a:p>
            <a:pPr marL="0" indent="0">
              <a:buNone/>
            </a:pPr>
            <a:r>
              <a:rPr lang="nl-NL" dirty="0" smtClean="0"/>
              <a:t>De dood is de uitkomst van onze sterfelijkheid. </a:t>
            </a:r>
          </a:p>
          <a:p>
            <a:pPr marL="0" indent="0">
              <a:buNone/>
            </a:pPr>
            <a:endParaRPr lang="nl-NL" dirty="0" smtClean="0"/>
          </a:p>
          <a:p>
            <a:pPr marL="0" indent="0">
              <a:buNone/>
            </a:pPr>
            <a:r>
              <a:rPr lang="nl-NL" dirty="0" smtClean="0"/>
              <a:t>Deze hebben we geërfd van Adam, die sterfelijk geschapen is. </a:t>
            </a:r>
          </a:p>
          <a:p>
            <a:pPr marL="0" indent="0">
              <a:buNone/>
            </a:pPr>
            <a:endParaRPr lang="nl-NL" dirty="0" smtClean="0"/>
          </a:p>
          <a:p>
            <a:pPr marL="0" indent="0">
              <a:buNone/>
            </a:pPr>
            <a:r>
              <a:rPr lang="nl-NL" dirty="0" smtClean="0"/>
              <a:t>De dood is een terugkeer – we zijn er niet meer!</a:t>
            </a:r>
            <a:br>
              <a:rPr lang="nl-NL" dirty="0" smtClean="0"/>
            </a:br>
            <a:r>
              <a:rPr lang="nl-NL" dirty="0" smtClean="0"/>
              <a:t>(we zijn er geweest)</a:t>
            </a:r>
          </a:p>
          <a:p>
            <a:pPr marL="0" indent="0">
              <a:buNone/>
            </a:pPr>
            <a:endParaRPr lang="nl-NL" dirty="0"/>
          </a:p>
        </p:txBody>
      </p:sp>
    </p:spTree>
    <p:extLst>
      <p:ext uri="{BB962C8B-B14F-4D97-AF65-F5344CB8AC3E}">
        <p14:creationId xmlns:p14="http://schemas.microsoft.com/office/powerpoint/2010/main" val="831072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a:p>
        </p:txBody>
      </p:sp>
      <p:pic>
        <p:nvPicPr>
          <p:cNvPr id="307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7808" t="11931" r="24145"/>
          <a:stretch/>
        </p:blipFill>
        <p:spPr bwMode="auto">
          <a:xfrm>
            <a:off x="135214" y="302152"/>
            <a:ext cx="8853714" cy="6106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76747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hopeloos?</a:t>
            </a:r>
            <a:endParaRPr lang="nl-NL" dirty="0"/>
          </a:p>
        </p:txBody>
      </p:sp>
      <p:sp>
        <p:nvSpPr>
          <p:cNvPr id="3" name="Tijdelijke aanduiding voor inhoud 2"/>
          <p:cNvSpPr>
            <a:spLocks noGrp="1"/>
          </p:cNvSpPr>
          <p:nvPr>
            <p:ph idx="1"/>
          </p:nvPr>
        </p:nvSpPr>
        <p:spPr/>
        <p:txBody>
          <a:bodyPr/>
          <a:lstStyle/>
          <a:p>
            <a:pPr marL="0" indent="0">
              <a:buNone/>
            </a:pPr>
            <a:r>
              <a:rPr lang="nl-NL" dirty="0" smtClean="0"/>
              <a:t>Niet: “waar ga jij heen als je sterft” maar:</a:t>
            </a:r>
          </a:p>
          <a:p>
            <a:pPr marL="0" indent="0">
              <a:buNone/>
            </a:pPr>
            <a:endParaRPr lang="nl-NL" dirty="0" smtClean="0"/>
          </a:p>
          <a:p>
            <a:pPr marL="0" indent="0">
              <a:buNone/>
            </a:pPr>
            <a:r>
              <a:rPr lang="nl-NL" dirty="0" smtClean="0"/>
              <a:t>“</a:t>
            </a:r>
            <a:r>
              <a:rPr lang="nl-NL" i="1" dirty="0" smtClean="0"/>
              <a:t>Maar wanneer een man sterft, dan ligt hij krachteloos neer; geeft een mens de geest, </a:t>
            </a:r>
            <a:br>
              <a:rPr lang="nl-NL" i="1" dirty="0" smtClean="0"/>
            </a:br>
            <a:r>
              <a:rPr lang="nl-NL" i="1" dirty="0" smtClean="0"/>
              <a:t>waar is hij gebleven?</a:t>
            </a:r>
            <a:r>
              <a:rPr lang="nl-NL" dirty="0" smtClean="0"/>
              <a:t>” – Job 14:10 </a:t>
            </a:r>
          </a:p>
          <a:p>
            <a:pPr marL="0" indent="0">
              <a:buNone/>
            </a:pPr>
            <a:endParaRPr lang="nl-NL" dirty="0"/>
          </a:p>
          <a:p>
            <a:pPr marL="0" indent="0">
              <a:buNone/>
            </a:pPr>
            <a:r>
              <a:rPr lang="nl-NL" dirty="0" smtClean="0"/>
              <a:t>Onze hoop is niet IN de dood gelegen!</a:t>
            </a:r>
          </a:p>
        </p:txBody>
      </p:sp>
    </p:spTree>
    <p:extLst>
      <p:ext uri="{BB962C8B-B14F-4D97-AF65-F5344CB8AC3E}">
        <p14:creationId xmlns:p14="http://schemas.microsoft.com/office/powerpoint/2010/main" val="220754418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hopeloos?</a:t>
            </a:r>
            <a:endParaRPr lang="nl-NL" dirty="0"/>
          </a:p>
        </p:txBody>
      </p:sp>
      <p:sp>
        <p:nvSpPr>
          <p:cNvPr id="3" name="Tijdelijke aanduiding voor inhoud 2"/>
          <p:cNvSpPr>
            <a:spLocks noGrp="1"/>
          </p:cNvSpPr>
          <p:nvPr>
            <p:ph idx="1"/>
          </p:nvPr>
        </p:nvSpPr>
        <p:spPr/>
        <p:txBody>
          <a:bodyPr/>
          <a:lstStyle/>
          <a:p>
            <a:pPr marL="0" indent="0">
              <a:buNone/>
            </a:pPr>
            <a:r>
              <a:rPr lang="nl-NL" dirty="0" smtClean="0"/>
              <a:t>“</a:t>
            </a:r>
            <a:r>
              <a:rPr lang="nl-NL" i="1" dirty="0" smtClean="0"/>
              <a:t>Als een mens sterft, zou hij </a:t>
            </a:r>
            <a:r>
              <a:rPr lang="nl-NL" i="1" u="sng" dirty="0" smtClean="0"/>
              <a:t>herleven</a:t>
            </a:r>
            <a:r>
              <a:rPr lang="nl-NL" i="1" dirty="0" smtClean="0"/>
              <a:t>? Dan zou ik hoop hebben al de dagen van mijn zware dienst, totdat mijn aflossing zou komen. Gij </a:t>
            </a:r>
            <a:r>
              <a:rPr lang="nl-NL" i="1" dirty="0" err="1" smtClean="0"/>
              <a:t>zoudt</a:t>
            </a:r>
            <a:r>
              <a:rPr lang="nl-NL" i="1" dirty="0" smtClean="0"/>
              <a:t> roepen en ik zou U antwoorden, naar het maaksel uwer handen </a:t>
            </a:r>
            <a:r>
              <a:rPr lang="nl-NL" i="1" dirty="0" err="1" smtClean="0"/>
              <a:t>zoudt</a:t>
            </a:r>
            <a:r>
              <a:rPr lang="nl-NL" i="1" dirty="0" smtClean="0"/>
              <a:t> Gij verlangen.</a:t>
            </a:r>
            <a:r>
              <a:rPr lang="nl-NL" dirty="0" smtClean="0"/>
              <a:t>” </a:t>
            </a:r>
          </a:p>
          <a:p>
            <a:pPr marL="0" indent="0">
              <a:buNone/>
            </a:pPr>
            <a:r>
              <a:rPr lang="nl-NL" dirty="0" smtClean="0"/>
              <a:t>Job 14:14,15</a:t>
            </a:r>
          </a:p>
          <a:p>
            <a:pPr marL="0" indent="0">
              <a:buNone/>
            </a:pPr>
            <a:endParaRPr lang="nl-NL" dirty="0"/>
          </a:p>
          <a:p>
            <a:pPr marL="0" indent="0">
              <a:buNone/>
            </a:pPr>
            <a:r>
              <a:rPr lang="nl-NL" dirty="0" smtClean="0"/>
              <a:t>-&gt; onze hoop is NA de dood, in de opstanding!</a:t>
            </a:r>
            <a:endParaRPr lang="nl-NL" dirty="0"/>
          </a:p>
        </p:txBody>
      </p:sp>
    </p:spTree>
    <p:extLst>
      <p:ext uri="{BB962C8B-B14F-4D97-AF65-F5344CB8AC3E}">
        <p14:creationId xmlns:p14="http://schemas.microsoft.com/office/powerpoint/2010/main" val="34111038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marchanderen</a:t>
            </a:r>
            <a:endParaRPr lang="nl-NL" dirty="0"/>
          </a:p>
        </p:txBody>
      </p:sp>
      <p:sp>
        <p:nvSpPr>
          <p:cNvPr id="3" name="Tijdelijke aanduiding voor inhoud 2"/>
          <p:cNvSpPr>
            <a:spLocks noGrp="1"/>
          </p:cNvSpPr>
          <p:nvPr>
            <p:ph idx="1"/>
          </p:nvPr>
        </p:nvSpPr>
        <p:spPr>
          <a:xfrm>
            <a:off x="457200" y="1600200"/>
            <a:ext cx="8229600" cy="5257800"/>
          </a:xfrm>
        </p:spPr>
        <p:txBody>
          <a:bodyPr/>
          <a:lstStyle/>
          <a:p>
            <a:pPr marL="0" indent="0">
              <a:buNone/>
            </a:pPr>
            <a:r>
              <a:rPr lang="nl-NL" dirty="0" smtClean="0"/>
              <a:t>Door de ontkenning van de dood heeft religie schaamteloos gemarchandeerd met het leven in het hiernamaals. </a:t>
            </a:r>
          </a:p>
          <a:p>
            <a:pPr marL="0" indent="0">
              <a:buNone/>
            </a:pPr>
            <a:r>
              <a:rPr lang="nl-NL" dirty="0" smtClean="0"/>
              <a:t>De hemel werd koopwaar en de hel een gesel.</a:t>
            </a:r>
          </a:p>
          <a:p>
            <a:pPr marL="0" indent="0">
              <a:buNone/>
            </a:pPr>
            <a:r>
              <a:rPr lang="nl-NL" dirty="0" smtClean="0"/>
              <a:t>De dood wordt verheerlijkt, en de Heer had evengoed dood kunnen blijven!</a:t>
            </a:r>
          </a:p>
          <a:p>
            <a:pPr marL="0" indent="0">
              <a:buNone/>
            </a:pPr>
            <a:endParaRPr lang="nl-NL" dirty="0" smtClean="0"/>
          </a:p>
          <a:p>
            <a:pPr marL="0" indent="0">
              <a:buNone/>
            </a:pPr>
            <a:r>
              <a:rPr lang="nl-NL" dirty="0" smtClean="0"/>
              <a:t>-&gt; wie zou hier nou achter zitten</a:t>
            </a:r>
          </a:p>
        </p:txBody>
      </p:sp>
    </p:spTree>
    <p:extLst>
      <p:ext uri="{BB962C8B-B14F-4D97-AF65-F5344CB8AC3E}">
        <p14:creationId xmlns:p14="http://schemas.microsoft.com/office/powerpoint/2010/main" val="144395309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listig</a:t>
            </a:r>
            <a:endParaRPr lang="nl-NL" dirty="0"/>
          </a:p>
        </p:txBody>
      </p:sp>
      <p:sp>
        <p:nvSpPr>
          <p:cNvPr id="3" name="Tijdelijke aanduiding voor inhoud 2"/>
          <p:cNvSpPr>
            <a:spLocks noGrp="1"/>
          </p:cNvSpPr>
          <p:nvPr>
            <p:ph idx="1"/>
          </p:nvPr>
        </p:nvSpPr>
        <p:spPr>
          <a:xfrm>
            <a:off x="457200" y="1600200"/>
            <a:ext cx="8229600" cy="5069160"/>
          </a:xfrm>
        </p:spPr>
        <p:txBody>
          <a:bodyPr/>
          <a:lstStyle/>
          <a:p>
            <a:pPr marL="0" indent="0">
              <a:buNone/>
            </a:pPr>
            <a:r>
              <a:rPr lang="nl-NL" dirty="0" smtClean="0"/>
              <a:t>“</a:t>
            </a:r>
            <a:r>
              <a:rPr lang="nl-NL" i="1" dirty="0" smtClean="0"/>
              <a:t>De slang echter </a:t>
            </a:r>
            <a:r>
              <a:rPr lang="nl-NL" i="1" dirty="0" err="1" smtClean="0"/>
              <a:t>zeide</a:t>
            </a:r>
            <a:r>
              <a:rPr lang="nl-NL" i="1" dirty="0" smtClean="0"/>
              <a:t> tot de vrouw: </a:t>
            </a:r>
            <a:r>
              <a:rPr lang="nl-NL" i="1" u="sng" dirty="0" smtClean="0"/>
              <a:t>Gij zult geenszins sterven</a:t>
            </a:r>
            <a:r>
              <a:rPr lang="nl-NL" i="1" dirty="0" smtClean="0"/>
              <a:t>, …</a:t>
            </a:r>
            <a:r>
              <a:rPr lang="nl-NL" dirty="0" smtClean="0"/>
              <a:t>”  - Gen. 3:4</a:t>
            </a:r>
          </a:p>
          <a:p>
            <a:pPr marL="0" indent="0">
              <a:buNone/>
            </a:pPr>
            <a:endParaRPr lang="nl-NL" dirty="0"/>
          </a:p>
          <a:p>
            <a:pPr marL="0" indent="0">
              <a:buNone/>
            </a:pPr>
            <a:r>
              <a:rPr lang="nl-NL" dirty="0" smtClean="0"/>
              <a:t>Ontkennen van de dood komt uit de mond de slang. En alle wereldreligies spreken hem na!</a:t>
            </a:r>
          </a:p>
          <a:p>
            <a:pPr marL="0" indent="0">
              <a:buNone/>
            </a:pPr>
            <a:endParaRPr lang="nl-NL" dirty="0"/>
          </a:p>
          <a:p>
            <a:pPr marL="0" indent="0">
              <a:buNone/>
            </a:pPr>
            <a:r>
              <a:rPr lang="nl-NL" dirty="0" smtClean="0"/>
              <a:t>…Is Jezus dan wel echt gestorven?</a:t>
            </a:r>
          </a:p>
          <a:p>
            <a:pPr marL="0" indent="0">
              <a:buNone/>
            </a:pPr>
            <a:endParaRPr lang="nl-NL" dirty="0" smtClean="0"/>
          </a:p>
        </p:txBody>
      </p:sp>
    </p:spTree>
    <p:extLst>
      <p:ext uri="{BB962C8B-B14F-4D97-AF65-F5344CB8AC3E}">
        <p14:creationId xmlns:p14="http://schemas.microsoft.com/office/powerpoint/2010/main" val="260266990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hoop op leven!</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dirty="0" smtClean="0"/>
              <a:t>“</a:t>
            </a:r>
            <a:r>
              <a:rPr lang="nl-NL" i="1" dirty="0" smtClean="0"/>
              <a:t>Maar nu, Christus is opgewekt uit de doden, als eersteling van hen, die ontslapen zijn. Want, dewijl de dood er is door een mens, is ook de opstanding der doden door een mens. Want evenals in Adam allen sterven, zo zullen ook in Christus allen levend gemaakt worden.</a:t>
            </a:r>
            <a:r>
              <a:rPr lang="nl-NL" dirty="0" smtClean="0"/>
              <a:t>”</a:t>
            </a:r>
          </a:p>
          <a:p>
            <a:pPr marL="0" indent="0">
              <a:buNone/>
            </a:pPr>
            <a:r>
              <a:rPr lang="nl-NL" dirty="0" smtClean="0"/>
              <a:t>1 Kor. 15:20-22</a:t>
            </a:r>
          </a:p>
        </p:txBody>
      </p:sp>
    </p:spTree>
    <p:extLst>
      <p:ext uri="{BB962C8B-B14F-4D97-AF65-F5344CB8AC3E}">
        <p14:creationId xmlns:p14="http://schemas.microsoft.com/office/powerpoint/2010/main" val="373053491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hoop op leven!</a:t>
            </a:r>
            <a:endParaRPr lang="nl-NL" dirty="0"/>
          </a:p>
        </p:txBody>
      </p:sp>
      <p:sp>
        <p:nvSpPr>
          <p:cNvPr id="3" name="Tijdelijke aanduiding voor inhoud 2"/>
          <p:cNvSpPr>
            <a:spLocks noGrp="1"/>
          </p:cNvSpPr>
          <p:nvPr>
            <p:ph idx="1"/>
          </p:nvPr>
        </p:nvSpPr>
        <p:spPr/>
        <p:txBody>
          <a:bodyPr/>
          <a:lstStyle/>
          <a:p>
            <a:pPr marL="0" indent="0">
              <a:buNone/>
            </a:pPr>
            <a:r>
              <a:rPr lang="nl-NL" dirty="0" smtClean="0"/>
              <a:t>“</a:t>
            </a:r>
            <a:r>
              <a:rPr lang="nl-NL" i="1" dirty="0" smtClean="0"/>
              <a:t>En zodra dit vergankelijke onvergankelijkheid aangedaan heeft, en dit sterfelijke onsterfelijkheid aangedaan heeft, zal het woord werkelijkheid worden, dat geschreven is: De dood is verzwolgen in de overwinning. Dood, waar is uw overwinning? Dood, waar is uw prikkel?</a:t>
            </a:r>
            <a:r>
              <a:rPr lang="nl-NL" dirty="0" smtClean="0"/>
              <a:t>” – 1 Kor. 15:54,55</a:t>
            </a:r>
          </a:p>
          <a:p>
            <a:pPr marL="0" indent="0">
              <a:buNone/>
            </a:pPr>
            <a:endParaRPr lang="nl-NL" dirty="0"/>
          </a:p>
        </p:txBody>
      </p:sp>
    </p:spTree>
    <p:extLst>
      <p:ext uri="{BB962C8B-B14F-4D97-AF65-F5344CB8AC3E}">
        <p14:creationId xmlns:p14="http://schemas.microsoft.com/office/powerpoint/2010/main" val="10783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marL="0" indent="0">
              <a:buNone/>
            </a:pPr>
            <a:endParaRPr lang="nl-NL" dirty="0" smtClean="0"/>
          </a:p>
        </p:txBody>
      </p:sp>
      <p:sp>
        <p:nvSpPr>
          <p:cNvPr id="4" name="Titel 3"/>
          <p:cNvSpPr>
            <a:spLocks noGrp="1"/>
          </p:cNvSpPr>
          <p:nvPr>
            <p:ph type="title"/>
          </p:nvPr>
        </p:nvSpPr>
        <p:spPr/>
        <p:txBody>
          <a:bodyPr/>
          <a:lstStyle/>
          <a:p>
            <a:endParaRPr lang="nl-NL" dirty="0"/>
          </a:p>
        </p:txBody>
      </p:sp>
      <p:sp>
        <p:nvSpPr>
          <p:cNvPr id="5" name="Rechthoek 4"/>
          <p:cNvSpPr/>
          <p:nvPr/>
        </p:nvSpPr>
        <p:spPr>
          <a:xfrm>
            <a:off x="3851920" y="3068960"/>
            <a:ext cx="1440160" cy="86409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nl-NL" sz="3500" b="1" dirty="0" smtClean="0"/>
              <a:t>dood</a:t>
            </a:r>
            <a:endParaRPr lang="nl-NL" sz="3500" dirty="0"/>
          </a:p>
        </p:txBody>
      </p:sp>
      <p:grpSp>
        <p:nvGrpSpPr>
          <p:cNvPr id="9" name="Groep 8"/>
          <p:cNvGrpSpPr/>
          <p:nvPr/>
        </p:nvGrpSpPr>
        <p:grpSpPr>
          <a:xfrm>
            <a:off x="971600" y="2348880"/>
            <a:ext cx="2880320" cy="1008112"/>
            <a:chOff x="971600" y="2348880"/>
            <a:chExt cx="2880320" cy="1008112"/>
          </a:xfrm>
        </p:grpSpPr>
        <p:sp>
          <p:nvSpPr>
            <p:cNvPr id="6" name="Ovaal 5"/>
            <p:cNvSpPr/>
            <p:nvPr/>
          </p:nvSpPr>
          <p:spPr>
            <a:xfrm>
              <a:off x="971600" y="2348880"/>
              <a:ext cx="1368152" cy="86409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na het leven</a:t>
              </a:r>
              <a:endParaRPr lang="nl-NL" dirty="0"/>
            </a:p>
          </p:txBody>
        </p:sp>
        <p:cxnSp>
          <p:nvCxnSpPr>
            <p:cNvPr id="8" name="Rechte verbindingslijn 7"/>
            <p:cNvCxnSpPr>
              <a:stCxn id="6" idx="5"/>
            </p:cNvCxnSpPr>
            <p:nvPr/>
          </p:nvCxnSpPr>
          <p:spPr>
            <a:xfrm>
              <a:off x="2139391" y="3086432"/>
              <a:ext cx="1712529" cy="27056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0" name="Groep 9"/>
          <p:cNvGrpSpPr/>
          <p:nvPr/>
        </p:nvGrpSpPr>
        <p:grpSpPr>
          <a:xfrm>
            <a:off x="2142992" y="1700808"/>
            <a:ext cx="1909065" cy="1368152"/>
            <a:chOff x="903193" y="2321567"/>
            <a:chExt cx="1909065" cy="1368152"/>
          </a:xfrm>
        </p:grpSpPr>
        <p:sp>
          <p:nvSpPr>
            <p:cNvPr id="11" name="Ovaal 10"/>
            <p:cNvSpPr/>
            <p:nvPr/>
          </p:nvSpPr>
          <p:spPr>
            <a:xfrm>
              <a:off x="903193" y="2321567"/>
              <a:ext cx="1504967" cy="86409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de geest geven</a:t>
              </a:r>
              <a:endParaRPr lang="nl-NL" dirty="0"/>
            </a:p>
          </p:txBody>
        </p:sp>
        <p:cxnSp>
          <p:nvCxnSpPr>
            <p:cNvPr id="12" name="Rechte verbindingslijn 11"/>
            <p:cNvCxnSpPr>
              <a:stCxn id="11" idx="5"/>
            </p:cNvCxnSpPr>
            <p:nvPr/>
          </p:nvCxnSpPr>
          <p:spPr>
            <a:xfrm>
              <a:off x="2187763" y="3059119"/>
              <a:ext cx="624495" cy="63060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5" name="Groep 14"/>
          <p:cNvGrpSpPr/>
          <p:nvPr/>
        </p:nvGrpSpPr>
        <p:grpSpPr>
          <a:xfrm>
            <a:off x="2595074" y="894314"/>
            <a:ext cx="2306128" cy="2174646"/>
            <a:chOff x="502612" y="2423864"/>
            <a:chExt cx="2306128" cy="2174646"/>
          </a:xfrm>
        </p:grpSpPr>
        <p:sp>
          <p:nvSpPr>
            <p:cNvPr id="16" name="Ovaal 15"/>
            <p:cNvSpPr/>
            <p:nvPr/>
          </p:nvSpPr>
          <p:spPr>
            <a:xfrm>
              <a:off x="502612" y="2423864"/>
              <a:ext cx="2306128" cy="714129"/>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de ziel uit het lichaam</a:t>
              </a:r>
              <a:endParaRPr lang="nl-NL" dirty="0"/>
            </a:p>
          </p:txBody>
        </p:sp>
        <p:cxnSp>
          <p:nvCxnSpPr>
            <p:cNvPr id="17" name="Rechte verbindingslijn 16"/>
            <p:cNvCxnSpPr>
              <a:stCxn id="16" idx="4"/>
            </p:cNvCxnSpPr>
            <p:nvPr/>
          </p:nvCxnSpPr>
          <p:spPr>
            <a:xfrm>
              <a:off x="1655676" y="3137993"/>
              <a:ext cx="607838" cy="1460517"/>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6" name="Groep 25"/>
          <p:cNvGrpSpPr/>
          <p:nvPr/>
        </p:nvGrpSpPr>
        <p:grpSpPr>
          <a:xfrm>
            <a:off x="4211959" y="1543015"/>
            <a:ext cx="1504967" cy="1525945"/>
            <a:chOff x="903193" y="2348880"/>
            <a:chExt cx="1504967" cy="1525945"/>
          </a:xfrm>
        </p:grpSpPr>
        <p:sp>
          <p:nvSpPr>
            <p:cNvPr id="27" name="Ovaal 26"/>
            <p:cNvSpPr/>
            <p:nvPr/>
          </p:nvSpPr>
          <p:spPr>
            <a:xfrm>
              <a:off x="903193" y="2348880"/>
              <a:ext cx="1504967" cy="86409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hemel?</a:t>
              </a:r>
            </a:p>
            <a:p>
              <a:pPr algn="ctr"/>
              <a:r>
                <a:rPr lang="nl-NL" dirty="0" smtClean="0"/>
                <a:t>hel?</a:t>
              </a:r>
              <a:endParaRPr lang="nl-NL" dirty="0"/>
            </a:p>
          </p:txBody>
        </p:sp>
        <p:cxnSp>
          <p:nvCxnSpPr>
            <p:cNvPr id="28" name="Rechte verbindingslijn 27"/>
            <p:cNvCxnSpPr/>
            <p:nvPr/>
          </p:nvCxnSpPr>
          <p:spPr>
            <a:xfrm flipH="1">
              <a:off x="1578580" y="3212976"/>
              <a:ext cx="63242" cy="661849"/>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6" name="Groep 35"/>
          <p:cNvGrpSpPr/>
          <p:nvPr/>
        </p:nvGrpSpPr>
        <p:grpSpPr>
          <a:xfrm>
            <a:off x="5259032" y="2377131"/>
            <a:ext cx="2003111" cy="763837"/>
            <a:chOff x="654121" y="2456324"/>
            <a:chExt cx="2003111" cy="763837"/>
          </a:xfrm>
        </p:grpSpPr>
        <p:sp>
          <p:nvSpPr>
            <p:cNvPr id="37" name="Ovaal 36"/>
            <p:cNvSpPr/>
            <p:nvPr/>
          </p:nvSpPr>
          <p:spPr>
            <a:xfrm>
              <a:off x="654121" y="2456324"/>
              <a:ext cx="2003111" cy="64920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reïncarnatie?</a:t>
              </a:r>
              <a:endParaRPr lang="nl-NL" dirty="0"/>
            </a:p>
          </p:txBody>
        </p:sp>
        <p:cxnSp>
          <p:nvCxnSpPr>
            <p:cNvPr id="38" name="Rechte verbindingslijn 37"/>
            <p:cNvCxnSpPr>
              <a:stCxn id="37" idx="3"/>
            </p:cNvCxnSpPr>
            <p:nvPr/>
          </p:nvCxnSpPr>
          <p:spPr>
            <a:xfrm flipH="1">
              <a:off x="687174" y="3010458"/>
              <a:ext cx="260296" cy="209703"/>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2" name="Groep 51"/>
          <p:cNvGrpSpPr/>
          <p:nvPr/>
        </p:nvGrpSpPr>
        <p:grpSpPr>
          <a:xfrm>
            <a:off x="5292080" y="3205072"/>
            <a:ext cx="2717493" cy="714129"/>
            <a:chOff x="424984" y="2495331"/>
            <a:chExt cx="2717493" cy="714129"/>
          </a:xfrm>
        </p:grpSpPr>
        <p:sp>
          <p:nvSpPr>
            <p:cNvPr id="53" name="Ovaal 52"/>
            <p:cNvSpPr/>
            <p:nvPr/>
          </p:nvSpPr>
          <p:spPr>
            <a:xfrm>
              <a:off x="718713" y="2495331"/>
              <a:ext cx="2423764" cy="714129"/>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opstanding van het lichaam?</a:t>
              </a:r>
              <a:endParaRPr lang="nl-NL" dirty="0"/>
            </a:p>
          </p:txBody>
        </p:sp>
        <p:cxnSp>
          <p:nvCxnSpPr>
            <p:cNvPr id="54" name="Rechte verbindingslijn 53"/>
            <p:cNvCxnSpPr>
              <a:stCxn id="53" idx="2"/>
              <a:endCxn id="5" idx="3"/>
            </p:cNvCxnSpPr>
            <p:nvPr/>
          </p:nvCxnSpPr>
          <p:spPr>
            <a:xfrm flipH="1">
              <a:off x="424984" y="2852396"/>
              <a:ext cx="293729" cy="7725"/>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7" name="Groep 56"/>
          <p:cNvGrpSpPr/>
          <p:nvPr/>
        </p:nvGrpSpPr>
        <p:grpSpPr>
          <a:xfrm>
            <a:off x="5245177" y="3872616"/>
            <a:ext cx="2932754" cy="1329693"/>
            <a:chOff x="462876" y="2441129"/>
            <a:chExt cx="2932754" cy="1208812"/>
          </a:xfrm>
        </p:grpSpPr>
        <p:sp>
          <p:nvSpPr>
            <p:cNvPr id="58" name="Ovaal 57"/>
            <p:cNvSpPr/>
            <p:nvPr/>
          </p:nvSpPr>
          <p:spPr>
            <a:xfrm>
              <a:off x="462876" y="2679848"/>
              <a:ext cx="2932754" cy="970093"/>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terug naar God, waar je voor je geboorte ook al was</a:t>
              </a:r>
              <a:endParaRPr lang="nl-NL" dirty="0"/>
            </a:p>
          </p:txBody>
        </p:sp>
        <p:cxnSp>
          <p:nvCxnSpPr>
            <p:cNvPr id="59" name="Rechte verbindingslijn 58"/>
            <p:cNvCxnSpPr>
              <a:stCxn id="58" idx="1"/>
            </p:cNvCxnSpPr>
            <p:nvPr/>
          </p:nvCxnSpPr>
          <p:spPr>
            <a:xfrm flipH="1" flipV="1">
              <a:off x="509779" y="2441129"/>
              <a:ext cx="382589" cy="380786"/>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4" name="Groep 63"/>
          <p:cNvGrpSpPr/>
          <p:nvPr/>
        </p:nvGrpSpPr>
        <p:grpSpPr>
          <a:xfrm>
            <a:off x="3859121" y="3933056"/>
            <a:ext cx="1504967" cy="1758635"/>
            <a:chOff x="879307" y="1412776"/>
            <a:chExt cx="1504967" cy="1758635"/>
          </a:xfrm>
        </p:grpSpPr>
        <p:sp>
          <p:nvSpPr>
            <p:cNvPr id="65" name="Ovaal 64"/>
            <p:cNvSpPr/>
            <p:nvPr/>
          </p:nvSpPr>
          <p:spPr>
            <a:xfrm>
              <a:off x="879307" y="2307315"/>
              <a:ext cx="1504967" cy="86409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je wordt goddelijk</a:t>
              </a:r>
              <a:endParaRPr lang="nl-NL" dirty="0"/>
            </a:p>
          </p:txBody>
        </p:sp>
        <p:cxnSp>
          <p:nvCxnSpPr>
            <p:cNvPr id="66" name="Rechte verbindingslijn 65"/>
            <p:cNvCxnSpPr>
              <a:stCxn id="65" idx="0"/>
              <a:endCxn id="5" idx="2"/>
            </p:cNvCxnSpPr>
            <p:nvPr/>
          </p:nvCxnSpPr>
          <p:spPr>
            <a:xfrm flipH="1" flipV="1">
              <a:off x="1626229" y="1412776"/>
              <a:ext cx="5562" cy="894539"/>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69" name="Groep 68"/>
          <p:cNvGrpSpPr/>
          <p:nvPr/>
        </p:nvGrpSpPr>
        <p:grpSpPr>
          <a:xfrm>
            <a:off x="2030910" y="3933059"/>
            <a:ext cx="1835733" cy="1383082"/>
            <a:chOff x="419248" y="1988843"/>
            <a:chExt cx="1835733" cy="1383082"/>
          </a:xfrm>
        </p:grpSpPr>
        <p:sp>
          <p:nvSpPr>
            <p:cNvPr id="70" name="Ovaal 69"/>
            <p:cNvSpPr/>
            <p:nvPr/>
          </p:nvSpPr>
          <p:spPr>
            <a:xfrm>
              <a:off x="419248" y="2106801"/>
              <a:ext cx="1821010" cy="1265124"/>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CSE</a:t>
              </a:r>
            </a:p>
            <a:p>
              <a:pPr algn="ctr"/>
              <a:r>
                <a:rPr lang="nl-NL" dirty="0" smtClean="0"/>
                <a:t>(Centraal Spiritueel Examen)</a:t>
              </a:r>
              <a:endParaRPr lang="nl-NL" dirty="0"/>
            </a:p>
          </p:txBody>
        </p:sp>
        <p:cxnSp>
          <p:nvCxnSpPr>
            <p:cNvPr id="71" name="Rechte verbindingslijn 70"/>
            <p:cNvCxnSpPr>
              <a:stCxn id="70" idx="7"/>
            </p:cNvCxnSpPr>
            <p:nvPr/>
          </p:nvCxnSpPr>
          <p:spPr>
            <a:xfrm flipV="1">
              <a:off x="1973577" y="1988843"/>
              <a:ext cx="281404" cy="303231"/>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6" name="Groep 75"/>
          <p:cNvGrpSpPr/>
          <p:nvPr/>
        </p:nvGrpSpPr>
        <p:grpSpPr>
          <a:xfrm>
            <a:off x="712770" y="3307827"/>
            <a:ext cx="3153873" cy="1045557"/>
            <a:chOff x="903193" y="2258150"/>
            <a:chExt cx="3153873" cy="1045557"/>
          </a:xfrm>
        </p:grpSpPr>
        <p:sp>
          <p:nvSpPr>
            <p:cNvPr id="77" name="Ovaal 76"/>
            <p:cNvSpPr/>
            <p:nvPr/>
          </p:nvSpPr>
          <p:spPr>
            <a:xfrm>
              <a:off x="903193" y="2258150"/>
              <a:ext cx="1504967" cy="1045557"/>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
              </a:r>
              <a:br>
                <a:rPr lang="nl-NL" dirty="0" smtClean="0"/>
              </a:br>
              <a:r>
                <a:rPr lang="nl-NL" dirty="0" err="1" smtClean="0"/>
                <a:t>numerus</a:t>
              </a:r>
              <a:r>
                <a:rPr lang="nl-NL" dirty="0" smtClean="0"/>
                <a:t> fixus</a:t>
              </a:r>
              <a:endParaRPr lang="nl-NL" dirty="0"/>
            </a:p>
          </p:txBody>
        </p:sp>
        <p:cxnSp>
          <p:nvCxnSpPr>
            <p:cNvPr id="78" name="Rechte verbindingslijn 77"/>
            <p:cNvCxnSpPr>
              <a:stCxn id="77" idx="6"/>
            </p:cNvCxnSpPr>
            <p:nvPr/>
          </p:nvCxnSpPr>
          <p:spPr>
            <a:xfrm flipV="1">
              <a:off x="2408160" y="2636910"/>
              <a:ext cx="1648906" cy="144019"/>
            </a:xfrm>
            <a:prstGeom prst="line">
              <a:avLst/>
            </a:prstGeom>
          </p:spPr>
          <p:style>
            <a:lnRef idx="1">
              <a:schemeClr val="accent1"/>
            </a:lnRef>
            <a:fillRef idx="0">
              <a:schemeClr val="accent1"/>
            </a:fillRef>
            <a:effectRef idx="0">
              <a:schemeClr val="accent1"/>
            </a:effectRef>
            <a:fontRef idx="minor">
              <a:schemeClr val="tx1"/>
            </a:fontRef>
          </p:style>
        </p:cxnSp>
      </p:grpSp>
      <p:sp>
        <p:nvSpPr>
          <p:cNvPr id="82" name="Ovaal 81"/>
          <p:cNvSpPr/>
          <p:nvPr/>
        </p:nvSpPr>
        <p:spPr>
          <a:xfrm>
            <a:off x="711278" y="3312694"/>
            <a:ext cx="1504967" cy="1045557"/>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nl-NL" dirty="0" smtClean="0"/>
              <a:t>persona</a:t>
            </a:r>
            <a:br>
              <a:rPr lang="nl-NL" dirty="0" smtClean="0"/>
            </a:br>
            <a:r>
              <a:rPr lang="nl-NL" strike="sngStrike" dirty="0" err="1" smtClean="0"/>
              <a:t>numerus</a:t>
            </a:r>
            <a:r>
              <a:rPr lang="nl-NL" dirty="0" smtClean="0"/>
              <a:t> fixus</a:t>
            </a:r>
            <a:endParaRPr lang="nl-NL" dirty="0"/>
          </a:p>
        </p:txBody>
      </p:sp>
    </p:spTree>
    <p:extLst>
      <p:ext uri="{BB962C8B-B14F-4D97-AF65-F5344CB8AC3E}">
        <p14:creationId xmlns:p14="http://schemas.microsoft.com/office/powerpoint/2010/main" val="677852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wetenschap:</a:t>
            </a:r>
          </a:p>
          <a:p>
            <a:pPr marL="0" indent="0">
              <a:buNone/>
            </a:pPr>
            <a:r>
              <a:rPr lang="nl-NL" dirty="0" smtClean="0"/>
              <a:t>geen groei, geen metabolisme, geen actieve levensfuncties</a:t>
            </a:r>
          </a:p>
          <a:p>
            <a:pPr marL="0" indent="0">
              <a:buNone/>
            </a:pPr>
            <a:r>
              <a:rPr lang="nl-NL" dirty="0" smtClean="0"/>
              <a:t>Stephen </a:t>
            </a:r>
            <a:r>
              <a:rPr lang="nl-NL" dirty="0" err="1" smtClean="0"/>
              <a:t>Hawking</a:t>
            </a:r>
            <a:r>
              <a:rPr lang="nl-NL" dirty="0" smtClean="0"/>
              <a:t>:</a:t>
            </a:r>
          </a:p>
          <a:p>
            <a:pPr marL="0" indent="0">
              <a:buNone/>
            </a:pPr>
            <a:r>
              <a:rPr lang="nl-NL" dirty="0" smtClean="0"/>
              <a:t>“Ik zie het brein als een computer die stopt met werken als de onderdelen kapotgaan. Er is geen hemel of hiernamaals voor kapotte computers: het is een sprookje voor mensen die bang zijn voor de dood.”</a:t>
            </a:r>
            <a:endParaRPr lang="nl-NL" dirty="0"/>
          </a:p>
        </p:txBody>
      </p:sp>
    </p:spTree>
    <p:extLst>
      <p:ext uri="{BB962C8B-B14F-4D97-AF65-F5344CB8AC3E}">
        <p14:creationId xmlns:p14="http://schemas.microsoft.com/office/powerpoint/2010/main" val="27283185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a:xfrm>
            <a:off x="457200" y="1600200"/>
            <a:ext cx="8229600" cy="5257800"/>
          </a:xfrm>
        </p:spPr>
        <p:txBody>
          <a:bodyPr>
            <a:normAutofit/>
          </a:bodyPr>
          <a:lstStyle/>
          <a:p>
            <a:pPr marL="0" indent="0">
              <a:buNone/>
            </a:pPr>
            <a:r>
              <a:rPr lang="nl-NL" dirty="0" smtClean="0"/>
              <a:t>wetenschap:</a:t>
            </a:r>
          </a:p>
          <a:p>
            <a:pPr marL="0" indent="0">
              <a:buNone/>
            </a:pPr>
            <a:r>
              <a:rPr lang="nl-NL" dirty="0" smtClean="0"/>
              <a:t>geen groei, geen metabolisme, geen actieve levensfuncties</a:t>
            </a:r>
          </a:p>
          <a:p>
            <a:pPr marL="0" indent="0">
              <a:buNone/>
            </a:pPr>
            <a:endParaRPr lang="nl-NL" dirty="0"/>
          </a:p>
          <a:p>
            <a:pPr marL="0" indent="0">
              <a:buNone/>
            </a:pPr>
            <a:endParaRPr lang="nl-NL" dirty="0" smtClean="0"/>
          </a:p>
          <a:p>
            <a:pPr marL="0" indent="0">
              <a:buNone/>
            </a:pPr>
            <a:r>
              <a:rPr lang="nl-NL" dirty="0" smtClean="0"/>
              <a:t>kortom: dooie boel, die dood</a:t>
            </a:r>
          </a:p>
        </p:txBody>
      </p:sp>
    </p:spTree>
    <p:extLst>
      <p:ext uri="{BB962C8B-B14F-4D97-AF65-F5344CB8AC3E}">
        <p14:creationId xmlns:p14="http://schemas.microsoft.com/office/powerpoint/2010/main" val="42659397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p:txBody>
          <a:bodyPr/>
          <a:lstStyle/>
          <a:p>
            <a:pPr marL="0" indent="0">
              <a:buNone/>
            </a:pPr>
            <a:r>
              <a:rPr lang="nl-NL" dirty="0" smtClean="0"/>
              <a:t>religie:</a:t>
            </a:r>
          </a:p>
          <a:p>
            <a:pPr marL="0" indent="0">
              <a:buNone/>
            </a:pPr>
            <a:r>
              <a:rPr lang="nl-NL" dirty="0" smtClean="0"/>
              <a:t>het lichaam sterft, de ziel leeft door</a:t>
            </a:r>
          </a:p>
          <a:p>
            <a:pPr marL="0" indent="0">
              <a:buNone/>
            </a:pPr>
            <a:endParaRPr lang="nl-NL" dirty="0"/>
          </a:p>
          <a:p>
            <a:pPr marL="0" indent="0">
              <a:buNone/>
            </a:pPr>
            <a:r>
              <a:rPr lang="nl-NL" dirty="0" smtClean="0"/>
              <a:t>Billy Graham:</a:t>
            </a:r>
          </a:p>
          <a:p>
            <a:pPr marL="0" indent="0">
              <a:buNone/>
            </a:pPr>
            <a:r>
              <a:rPr lang="nl-NL" dirty="0" smtClean="0"/>
              <a:t>“Ik ben niet bang voor de dood. Sterker nog, ik kijk er naar uit – want wanneer ik sterf zal ik voor altijd in Gods aanwezigheid zijn.”</a:t>
            </a:r>
            <a:endParaRPr lang="nl-NL" dirty="0"/>
          </a:p>
        </p:txBody>
      </p:sp>
    </p:spTree>
    <p:extLst>
      <p:ext uri="{BB962C8B-B14F-4D97-AF65-F5344CB8AC3E}">
        <p14:creationId xmlns:p14="http://schemas.microsoft.com/office/powerpoint/2010/main" val="25978165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is dood</a:t>
            </a:r>
            <a:endParaRPr lang="nl-NL" dirty="0"/>
          </a:p>
        </p:txBody>
      </p:sp>
      <p:sp>
        <p:nvSpPr>
          <p:cNvPr id="3" name="Tijdelijke aanduiding voor inhoud 2"/>
          <p:cNvSpPr>
            <a:spLocks noGrp="1"/>
          </p:cNvSpPr>
          <p:nvPr>
            <p:ph idx="1"/>
          </p:nvPr>
        </p:nvSpPr>
        <p:spPr/>
        <p:txBody>
          <a:bodyPr/>
          <a:lstStyle/>
          <a:p>
            <a:pPr marL="0" indent="0">
              <a:buNone/>
            </a:pPr>
            <a:r>
              <a:rPr lang="nl-NL" dirty="0" smtClean="0"/>
              <a:t>religie:</a:t>
            </a:r>
          </a:p>
          <a:p>
            <a:pPr marL="0" indent="0">
              <a:buNone/>
            </a:pPr>
            <a:r>
              <a:rPr lang="nl-NL" dirty="0" smtClean="0"/>
              <a:t>het lichaam sterft, de ziel leeft door</a:t>
            </a:r>
            <a:br>
              <a:rPr lang="nl-NL" dirty="0" smtClean="0"/>
            </a:br>
            <a:endParaRPr lang="nl-NL" dirty="0"/>
          </a:p>
          <a:p>
            <a:pPr marL="0" indent="0">
              <a:buNone/>
            </a:pPr>
            <a:endParaRPr lang="nl-NL" dirty="0" smtClean="0"/>
          </a:p>
          <a:p>
            <a:pPr marL="0" indent="0">
              <a:buNone/>
            </a:pPr>
            <a:endParaRPr lang="nl-NL" dirty="0" smtClean="0"/>
          </a:p>
          <a:p>
            <a:pPr marL="0" indent="0">
              <a:buNone/>
            </a:pPr>
            <a:r>
              <a:rPr lang="nl-NL" dirty="0" smtClean="0"/>
              <a:t>kortom: van alles te beleven in de dood</a:t>
            </a:r>
          </a:p>
        </p:txBody>
      </p:sp>
    </p:spTree>
    <p:extLst>
      <p:ext uri="{BB962C8B-B14F-4D97-AF65-F5344CB8AC3E}">
        <p14:creationId xmlns:p14="http://schemas.microsoft.com/office/powerpoint/2010/main" val="3814638089"/>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6990</TotalTime>
  <Words>3149</Words>
  <Application>Microsoft Office PowerPoint</Application>
  <PresentationFormat>Diavoorstelling (4:3)</PresentationFormat>
  <Paragraphs>345</Paragraphs>
  <Slides>45</Slides>
  <Notes>34</Notes>
  <HiddenSlides>0</HiddenSlides>
  <MMClips>0</MMClips>
  <ScaleCrop>false</ScaleCrop>
  <HeadingPairs>
    <vt:vector size="4" baseType="variant">
      <vt:variant>
        <vt:lpstr>Thema</vt:lpstr>
      </vt:variant>
      <vt:variant>
        <vt:i4>1</vt:i4>
      </vt:variant>
      <vt:variant>
        <vt:lpstr>Diatitels</vt:lpstr>
      </vt:variant>
      <vt:variant>
        <vt:i4>45</vt:i4>
      </vt:variant>
    </vt:vector>
  </HeadingPairs>
  <TitlesOfParts>
    <vt:vector size="46" baseType="lpstr">
      <vt:lpstr>Kantoorthema</vt:lpstr>
      <vt:lpstr>wat is dood</vt:lpstr>
      <vt:lpstr>PowerPoint-presentatie</vt:lpstr>
      <vt:lpstr>PowerPoint-presentatie</vt:lpstr>
      <vt:lpstr>PowerPoint-presentatie</vt:lpstr>
      <vt:lpstr>PowerPoint-presentatie</vt:lpstr>
      <vt:lpstr>wat is dood</vt:lpstr>
      <vt:lpstr>wat is dood</vt:lpstr>
      <vt:lpstr>wat is dood</vt:lpstr>
      <vt:lpstr>wat is dood</vt:lpstr>
      <vt:lpstr>wat is dood</vt:lpstr>
      <vt:lpstr>VIDEO OUWENEEL</vt:lpstr>
      <vt:lpstr>wat is dood</vt:lpstr>
      <vt:lpstr>ABC</vt:lpstr>
      <vt:lpstr>wat gebeurt er als je sterft?</vt:lpstr>
      <vt:lpstr>wat is de ziel eigenlijk?</vt:lpstr>
      <vt:lpstr>wat is de ziel eigenlijk?</vt:lpstr>
      <vt:lpstr>wat is de ziel eigenlijk?</vt:lpstr>
      <vt:lpstr>wat is de ziel eigenlijk?</vt:lpstr>
      <vt:lpstr>wat is de ziel eigenlijk?</vt:lpstr>
      <vt:lpstr>wat is de ziel eigenlijk?</vt:lpstr>
      <vt:lpstr>is de ziel onsterfelijk?</vt:lpstr>
      <vt:lpstr>is de ziel onsterfelijk?</vt:lpstr>
      <vt:lpstr>wat is het dodenrijk?</vt:lpstr>
      <vt:lpstr>wat is het dodenrijk?</vt:lpstr>
      <vt:lpstr>wat is het dodenrijk?</vt:lpstr>
      <vt:lpstr>wat is het dodenrijk?</vt:lpstr>
      <vt:lpstr>wat is het dodenrijk?</vt:lpstr>
      <vt:lpstr>wat is dood?</vt:lpstr>
      <vt:lpstr>wat is dood?</vt:lpstr>
      <vt:lpstr>wat is dood?</vt:lpstr>
      <vt:lpstr>wat is dood?</vt:lpstr>
      <vt:lpstr>wat is dood?</vt:lpstr>
      <vt:lpstr>en de hemel dan?</vt:lpstr>
      <vt:lpstr>en de hemel dan?</vt:lpstr>
      <vt:lpstr>en de hemel dan?</vt:lpstr>
      <vt:lpstr>geestelijk dood?</vt:lpstr>
      <vt:lpstr>geestelijk dood?</vt:lpstr>
      <vt:lpstr>sterveling?</vt:lpstr>
      <vt:lpstr>wat is dood?</vt:lpstr>
      <vt:lpstr>hopeloos?</vt:lpstr>
      <vt:lpstr>hopeloos?</vt:lpstr>
      <vt:lpstr>marchanderen</vt:lpstr>
      <vt:lpstr>listig</vt:lpstr>
      <vt:lpstr>hoop op leven!</vt:lpstr>
      <vt:lpstr>hoop op leven!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dood</dc:title>
  <dc:creator>Goswin de Boer</dc:creator>
  <cp:lastModifiedBy>Andre Piet</cp:lastModifiedBy>
  <cp:revision>60</cp:revision>
  <dcterms:created xsi:type="dcterms:W3CDTF">2015-09-28T12:24:49Z</dcterms:created>
  <dcterms:modified xsi:type="dcterms:W3CDTF">2015-10-04T13:32:04Z</dcterms:modified>
</cp:coreProperties>
</file>