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85" r:id="rId4"/>
    <p:sldId id="259" r:id="rId5"/>
    <p:sldId id="289" r:id="rId6"/>
    <p:sldId id="287" r:id="rId7"/>
    <p:sldId id="260" r:id="rId8"/>
    <p:sldId id="261" r:id="rId9"/>
    <p:sldId id="262" r:id="rId10"/>
    <p:sldId id="264" r:id="rId11"/>
    <p:sldId id="265" r:id="rId12"/>
    <p:sldId id="266" r:id="rId13"/>
    <p:sldId id="267" r:id="rId14"/>
    <p:sldId id="283" r:id="rId15"/>
    <p:sldId id="268" r:id="rId16"/>
    <p:sldId id="269" r:id="rId17"/>
    <p:sldId id="271" r:id="rId18"/>
    <p:sldId id="272" r:id="rId19"/>
    <p:sldId id="273" r:id="rId20"/>
    <p:sldId id="274" r:id="rId21"/>
    <p:sldId id="276" r:id="rId22"/>
    <p:sldId id="284" r:id="rId23"/>
    <p:sldId id="277" r:id="rId24"/>
    <p:sldId id="291" r:id="rId25"/>
    <p:sldId id="290" r:id="rId26"/>
    <p:sldId id="278" r:id="rId27"/>
    <p:sldId id="280" r:id="rId28"/>
    <p:sldId id="282" r:id="rId2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73BE8-D9A2-45E5-BCB5-61077E2A4C9B}" type="datetimeFigureOut">
              <a:rPr lang="nl-NL" smtClean="0"/>
              <a:t>4-10-2015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5460-62E7-4039-A20C-97F98A8F5B1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1975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73BE8-D9A2-45E5-BCB5-61077E2A4C9B}" type="datetimeFigureOut">
              <a:rPr lang="nl-NL" smtClean="0"/>
              <a:t>4-10-2015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5460-62E7-4039-A20C-97F98A8F5B1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103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73BE8-D9A2-45E5-BCB5-61077E2A4C9B}" type="datetimeFigureOut">
              <a:rPr lang="nl-NL" smtClean="0"/>
              <a:t>4-10-2015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5460-62E7-4039-A20C-97F98A8F5B1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0636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73BE8-D9A2-45E5-BCB5-61077E2A4C9B}" type="datetimeFigureOut">
              <a:rPr lang="nl-NL" smtClean="0"/>
              <a:t>4-10-2015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5460-62E7-4039-A20C-97F98A8F5B1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2971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73BE8-D9A2-45E5-BCB5-61077E2A4C9B}" type="datetimeFigureOut">
              <a:rPr lang="nl-NL" smtClean="0"/>
              <a:t>4-10-2015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5460-62E7-4039-A20C-97F98A8F5B1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234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73BE8-D9A2-45E5-BCB5-61077E2A4C9B}" type="datetimeFigureOut">
              <a:rPr lang="nl-NL" smtClean="0"/>
              <a:t>4-10-2015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5460-62E7-4039-A20C-97F98A8F5B1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8501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73BE8-D9A2-45E5-BCB5-61077E2A4C9B}" type="datetimeFigureOut">
              <a:rPr lang="nl-NL" smtClean="0"/>
              <a:t>4-10-2015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5460-62E7-4039-A20C-97F98A8F5B1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0577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73BE8-D9A2-45E5-BCB5-61077E2A4C9B}" type="datetimeFigureOut">
              <a:rPr lang="nl-NL" smtClean="0"/>
              <a:t>4-10-2015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5460-62E7-4039-A20C-97F98A8F5B1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3468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73BE8-D9A2-45E5-BCB5-61077E2A4C9B}" type="datetimeFigureOut">
              <a:rPr lang="nl-NL" smtClean="0"/>
              <a:t>4-10-2015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5460-62E7-4039-A20C-97F98A8F5B1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3284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73BE8-D9A2-45E5-BCB5-61077E2A4C9B}" type="datetimeFigureOut">
              <a:rPr lang="nl-NL" smtClean="0"/>
              <a:t>4-10-2015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5460-62E7-4039-A20C-97F98A8F5B1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7525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73BE8-D9A2-45E5-BCB5-61077E2A4C9B}" type="datetimeFigureOut">
              <a:rPr lang="nl-NL" smtClean="0"/>
              <a:t>4-10-2015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5460-62E7-4039-A20C-97F98A8F5B1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9468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73BE8-D9A2-45E5-BCB5-61077E2A4C9B}" type="datetimeFigureOut">
              <a:rPr lang="nl-NL" smtClean="0"/>
              <a:t>4-10-2015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55460-62E7-4039-A20C-97F98A8F5B1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1555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89" y="791408"/>
            <a:ext cx="7602831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5868144" y="6150114"/>
            <a:ext cx="3275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3 oktober 2015</a:t>
            </a:r>
          </a:p>
          <a:p>
            <a:pPr algn="r"/>
            <a:r>
              <a:rPr lang="nl-NL" sz="2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Garderen</a:t>
            </a:r>
            <a:endParaRPr lang="nl-NL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2157742" y="1556792"/>
            <a:ext cx="4355496" cy="121136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nl-NL" sz="8000" b="1" cap="none" spc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opstanding</a:t>
            </a:r>
            <a:endParaRPr lang="nl-NL" sz="8000" b="1" cap="none" spc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2317097" y="2480122"/>
            <a:ext cx="3968755" cy="130055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nl-NL" sz="8000" b="1" cap="none" spc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de doden</a:t>
            </a:r>
            <a:endParaRPr lang="nl-NL" sz="8000" b="1" cap="none" spc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3410046" y="1893262"/>
            <a:ext cx="178286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8800" b="1" cap="none" spc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UIT</a:t>
            </a:r>
            <a:endParaRPr lang="nl-NL" sz="8800" b="1" cap="none" spc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5501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0"/>
            <a:ext cx="864096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8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1Thessalonika 4</a:t>
            </a:r>
            <a:endParaRPr lang="nl-NL" sz="28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0" y="523220"/>
            <a:ext cx="914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i="1" baseline="30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13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Doch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wij willen u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niet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onkundig laten, broeders,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wat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betreft hen, die ontslapen,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opdat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gij niet bedroefd zijt,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zoals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andere mensen,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die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geen hoop hebben.</a:t>
            </a:r>
            <a:endParaRPr lang="nl-NL" sz="30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87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0"/>
            <a:ext cx="864096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8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1Thessalonika 4</a:t>
            </a:r>
            <a:endParaRPr lang="nl-NL" sz="28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0" y="523220"/>
            <a:ext cx="9144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(...)</a:t>
            </a:r>
          </a:p>
          <a:p>
            <a:r>
              <a:rPr lang="nl-NL" sz="3000" i="1" baseline="30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15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Want dit zeggen wij u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met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een woord des Heren: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wij</a:t>
            </a:r>
            <a:r>
              <a:rPr lang="nl-NL" sz="30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, levenden, die achterblijven </a:t>
            </a:r>
            <a:endParaRPr lang="nl-NL" sz="300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tot </a:t>
            </a:r>
            <a:r>
              <a:rPr lang="nl-NL" sz="30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de komst des Heren, </a:t>
            </a:r>
            <a:endParaRPr lang="nl-NL" sz="300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zullen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 geen geval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ontslapenen </a:t>
            </a: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voorgaan...</a:t>
            </a:r>
            <a:endParaRPr lang="nl-NL" sz="300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561" y="4509120"/>
            <a:ext cx="7324725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036" y="5733256"/>
            <a:ext cx="524827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669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0"/>
            <a:ext cx="864096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8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1Thessalonika 4</a:t>
            </a:r>
            <a:endParaRPr lang="nl-NL" sz="28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0" y="523220"/>
            <a:ext cx="9144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smtClean="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(...)</a:t>
            </a:r>
          </a:p>
          <a:p>
            <a:r>
              <a:rPr lang="nl-NL" sz="3000" i="1" baseline="3000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15</a:t>
            </a:r>
            <a:r>
              <a:rPr lang="nl-NL" sz="300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Want dit zeggen wij u </a:t>
            </a:r>
            <a:endParaRPr lang="nl-NL" sz="3000" smtClean="0">
              <a:solidFill>
                <a:schemeClr val="bg1">
                  <a:lumMod val="6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met </a:t>
            </a:r>
            <a:r>
              <a:rPr lang="nl-NL" sz="300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een woord des Heren: </a:t>
            </a:r>
            <a:endParaRPr lang="nl-NL" sz="3000" smtClean="0">
              <a:solidFill>
                <a:schemeClr val="bg1">
                  <a:lumMod val="6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wij</a:t>
            </a:r>
            <a:r>
              <a:rPr lang="nl-NL" sz="300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levenden, die achterblijven </a:t>
            </a:r>
            <a:endParaRPr lang="nl-NL" sz="3000" smtClean="0">
              <a:solidFill>
                <a:schemeClr val="bg1">
                  <a:lumMod val="6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tot </a:t>
            </a:r>
            <a:r>
              <a:rPr lang="nl-NL" sz="300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komst des Heren, </a:t>
            </a:r>
            <a:endParaRPr lang="nl-NL" sz="3000" smtClean="0">
              <a:solidFill>
                <a:schemeClr val="bg1">
                  <a:lumMod val="6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zullen </a:t>
            </a:r>
            <a:r>
              <a:rPr lang="nl-NL" sz="300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 geen geval </a:t>
            </a:r>
            <a:endParaRPr lang="nl-NL" sz="3000" smtClean="0">
              <a:solidFill>
                <a:schemeClr val="bg1">
                  <a:lumMod val="6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</a:t>
            </a:r>
            <a:r>
              <a:rPr lang="nl-NL" sz="300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ontslapenen </a:t>
            </a:r>
            <a:r>
              <a:rPr lang="nl-NL" sz="3000" smtClean="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voorgaan...</a:t>
            </a:r>
            <a:endParaRPr lang="nl-NL" sz="3000">
              <a:solidFill>
                <a:schemeClr val="bg1">
                  <a:lumMod val="6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1403648" y="3988177"/>
            <a:ext cx="6696744" cy="147732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nl-NL" sz="30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Christus </a:t>
            </a:r>
            <a:r>
              <a:rPr lang="nl-NL" sz="30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de Eersteling</a:t>
            </a:r>
            <a:r>
              <a:rPr lang="nl-NL" sz="30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nl-NL" sz="30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nl-NL" sz="30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nl-NL" sz="30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vervolgens </a:t>
            </a:r>
            <a:r>
              <a:rPr lang="nl-NL" sz="30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die van Christus zijn </a:t>
            </a:r>
            <a:endParaRPr lang="nl-NL" sz="300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nl-NL" sz="30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in </a:t>
            </a:r>
            <a:r>
              <a:rPr lang="nl-NL" sz="30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zijn </a:t>
            </a:r>
            <a:r>
              <a:rPr lang="nl-NL" sz="30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parousia...</a:t>
            </a:r>
            <a:endParaRPr lang="nl-NL" sz="300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53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0"/>
            <a:ext cx="864096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8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1Thessalonika 4</a:t>
            </a:r>
            <a:endParaRPr lang="nl-NL" sz="28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0" y="523220"/>
            <a:ext cx="914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i="1" baseline="30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16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want de Here zelf zal op een teken,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bij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het roepen van een aartsengel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bij het geklank ener bazuin Gods, nederdalen van de hemel,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zij, </a:t>
            </a:r>
            <a:r>
              <a:rPr lang="nl-NL" sz="30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die in Christus gestorven zijn, </a:t>
            </a:r>
            <a:endParaRPr lang="nl-NL" sz="300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zullen </a:t>
            </a:r>
            <a:r>
              <a:rPr lang="nl-NL" sz="30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het eerst opstaan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733256"/>
            <a:ext cx="81153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678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Rechte verbindingslijn 3"/>
          <p:cNvCxnSpPr/>
          <p:nvPr/>
        </p:nvCxnSpPr>
        <p:spPr>
          <a:xfrm flipV="1">
            <a:off x="539552" y="4842157"/>
            <a:ext cx="1872208" cy="27003"/>
          </a:xfrm>
          <a:prstGeom prst="line">
            <a:avLst/>
          </a:prstGeom>
          <a:ln w="508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/>
          <p:cNvSpPr txBox="1"/>
          <p:nvPr/>
        </p:nvSpPr>
        <p:spPr>
          <a:xfrm>
            <a:off x="-6626" y="3321529"/>
            <a:ext cx="1482282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4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Christus</a:t>
            </a:r>
          </a:p>
          <a:p>
            <a:endParaRPr lang="nl-NL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8" name="Rechte verbindingslijn met pijl 7"/>
          <p:cNvCxnSpPr/>
          <p:nvPr/>
        </p:nvCxnSpPr>
        <p:spPr>
          <a:xfrm flipV="1">
            <a:off x="539552" y="4284095"/>
            <a:ext cx="0" cy="5760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vak 9"/>
          <p:cNvSpPr txBox="1"/>
          <p:nvPr/>
        </p:nvSpPr>
        <p:spPr>
          <a:xfrm>
            <a:off x="1475656" y="3321529"/>
            <a:ext cx="2160240" cy="83099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4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Lichaam </a:t>
            </a:r>
          </a:p>
          <a:p>
            <a:r>
              <a:rPr lang="nl-NL" sz="24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van Christus</a:t>
            </a:r>
            <a:endParaRPr lang="nl-NL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1" name="Rechte verbindingslijn met pijl 10"/>
          <p:cNvCxnSpPr/>
          <p:nvPr/>
        </p:nvCxnSpPr>
        <p:spPr>
          <a:xfrm flipV="1">
            <a:off x="2428102" y="4275094"/>
            <a:ext cx="0" cy="5760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1"/>
          <p:cNvCxnSpPr/>
          <p:nvPr/>
        </p:nvCxnSpPr>
        <p:spPr>
          <a:xfrm flipV="1">
            <a:off x="2428102" y="4842157"/>
            <a:ext cx="3512050" cy="9001"/>
          </a:xfrm>
          <a:prstGeom prst="line">
            <a:avLst/>
          </a:prstGeom>
          <a:ln w="50800">
            <a:solidFill>
              <a:schemeClr val="tx1"/>
            </a:solidFill>
            <a:prstDash val="sysDash"/>
            <a:headEnd type="diamon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vak 12"/>
          <p:cNvSpPr txBox="1"/>
          <p:nvPr/>
        </p:nvSpPr>
        <p:spPr>
          <a:xfrm>
            <a:off x="0" y="507831"/>
            <a:ext cx="9144000" cy="101566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428750" lvl="2" indent="-514350">
              <a:buFont typeface="+mj-lt"/>
              <a:buAutoNum type="arabicPeriod"/>
            </a:pP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Eersteling Christus;</a:t>
            </a:r>
          </a:p>
          <a:p>
            <a:pPr marL="1428750" lvl="2" indent="-514350">
              <a:buFont typeface="+mj-lt"/>
              <a:buAutoNum type="arabicPeriod"/>
            </a:pPr>
            <a:r>
              <a:rPr lang="nl-NL" sz="30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de ekklesia, het lichaam van Christus;</a:t>
            </a:r>
            <a:endParaRPr lang="nl-NL" sz="3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83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0"/>
            <a:ext cx="864096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8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Daniël 12</a:t>
            </a:r>
            <a:endParaRPr lang="nl-NL" sz="28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0" y="52322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i="1" baseline="30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dien tijde zal Michael opstaan,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grote vorst,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die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zonen van uw volk terzijde staat;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er zal een tijd van grote benauwdheid zijn, zoals er niet geweest is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sinds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er volken bestaan,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tot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op die tijd toe.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Maar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 die tijd zal uw volk ontkomen: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al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wie in het boek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geschreven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wordt bevonden</a:t>
            </a: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nl-NL" sz="300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62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0"/>
            <a:ext cx="864096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8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Daniël 12</a:t>
            </a:r>
            <a:endParaRPr lang="nl-NL" sz="28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0" y="523220"/>
            <a:ext cx="9144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i="1" baseline="30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Velen van hen die slapen </a:t>
            </a:r>
          </a:p>
          <a:p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 het stof der aarde, zullen ontwaken, </a:t>
            </a:r>
          </a:p>
          <a:p>
            <a:r>
              <a:rPr lang="nl-NL" sz="30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dezen tot eeuwig leven </a:t>
            </a:r>
          </a:p>
          <a:p>
            <a:r>
              <a:rPr lang="nl-NL" sz="30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en genen tot versmading, </a:t>
            </a:r>
          </a:p>
          <a:p>
            <a:r>
              <a:rPr lang="nl-NL" sz="30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tot eeuwig afgrijzen.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221088"/>
            <a:ext cx="3667125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688" y="5373216"/>
            <a:ext cx="6810375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015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0"/>
            <a:ext cx="864096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8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Daniël 12</a:t>
            </a:r>
            <a:endParaRPr lang="nl-NL" sz="28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0" y="523220"/>
            <a:ext cx="9144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(...)</a:t>
            </a:r>
          </a:p>
          <a:p>
            <a:r>
              <a:rPr lang="nl-NL" sz="3000" i="1" baseline="30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En van de tijd af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dat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het dagelijks offer wordt gestaakt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een gruwel wordt opgericht,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die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verwoesting brengt,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zijn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het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duizend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tweehonderd en negentig dagen</a:t>
            </a: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nl-NL" sz="300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288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0"/>
            <a:ext cx="864096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8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Daniël 12</a:t>
            </a:r>
            <a:endParaRPr lang="nl-NL" sz="28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0" y="52322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i="1" baseline="30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nl-NL" sz="30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welzalig hij die blijft verwachten </a:t>
            </a:r>
          </a:p>
          <a:p>
            <a:r>
              <a:rPr lang="nl-NL" sz="30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en duizend driehonderd vijfendertig dagen bereikt</a:t>
            </a:r>
            <a:r>
              <a:rPr lang="nl-NL" sz="30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nl-NL" sz="300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3647" y="4178399"/>
            <a:ext cx="6029325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5445224"/>
            <a:ext cx="7353300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377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0"/>
            <a:ext cx="864096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8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Daniël 12</a:t>
            </a:r>
            <a:endParaRPr lang="nl-NL" sz="28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0" y="52322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i="1" baseline="30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13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nl-NL" sz="30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Maar gij, ga het einde tegen, </a:t>
            </a:r>
          </a:p>
          <a:p>
            <a:r>
              <a:rPr lang="nl-NL" sz="30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en gij zult rusten en opstaan tot uw bestemming aan het einde der dagen.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1280" y="4303376"/>
            <a:ext cx="579120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205" y="5517232"/>
            <a:ext cx="7153275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860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0"/>
            <a:ext cx="864096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8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Openbaring 20</a:t>
            </a:r>
            <a:endParaRPr lang="nl-NL" sz="28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0" y="52322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i="1" baseline="30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De overige doden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werden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niet weder levend,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voordat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duizend jaren voleindigd waren. Dit is de eerste opstanding</a:t>
            </a: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785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0"/>
            <a:ext cx="864096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8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Daniël 12</a:t>
            </a:r>
            <a:endParaRPr lang="nl-NL" sz="28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0" y="52322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i="1" baseline="3000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13</a:t>
            </a:r>
            <a:r>
              <a:rPr lang="nl-NL" sz="300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Maar gij, ga het einde tegen, </a:t>
            </a:r>
          </a:p>
          <a:p>
            <a:r>
              <a:rPr lang="nl-NL" sz="300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 gij zult rusten en opstaan tot uw bestemming aan het einde der dagen.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0" y="2988650"/>
            <a:ext cx="9144000" cy="240065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"opstanding der rechtvaardigen" </a:t>
            </a:r>
            <a:b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Lucas 14:14</a:t>
            </a:r>
          </a:p>
          <a:p>
            <a:pPr algn="ctr"/>
            <a:endParaRPr lang="nl-NL" sz="300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"opstanding ten leven"</a:t>
            </a:r>
            <a:b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Johannes 5:29</a:t>
            </a:r>
            <a:endParaRPr lang="nl-NL" sz="300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62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4622" y="563982"/>
            <a:ext cx="9144000" cy="240065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428750" lvl="2" indent="-514350">
              <a:buFont typeface="+mj-lt"/>
              <a:buAutoNum type="arabicPeriod"/>
            </a:pP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Eersteling Christus;</a:t>
            </a:r>
          </a:p>
          <a:p>
            <a:pPr marL="1428750" lvl="2" indent="-514350">
              <a:buFont typeface="+mj-lt"/>
              <a:buAutoNum type="arabicPeriod"/>
            </a:pP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ekklesia, het lichaam van Christus;</a:t>
            </a:r>
          </a:p>
          <a:p>
            <a:pPr marL="1428750" lvl="2" indent="-514350">
              <a:buFont typeface="+mj-lt"/>
              <a:buAutoNum type="arabicPeriod"/>
            </a:pPr>
            <a:r>
              <a:rPr lang="nl-NL" sz="30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de opstanding van de rechtvaardigen (zoals b.v. Daniël);</a:t>
            </a:r>
          </a:p>
          <a:p>
            <a:pPr marL="1428750" lvl="2" indent="-514350">
              <a:buFont typeface="+mj-lt"/>
              <a:buAutoNum type="arabicPeriod"/>
            </a:pP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...</a:t>
            </a:r>
            <a:endParaRPr lang="nl-NL" sz="30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56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Rechte verbindingslijn 3"/>
          <p:cNvCxnSpPr/>
          <p:nvPr/>
        </p:nvCxnSpPr>
        <p:spPr>
          <a:xfrm flipV="1">
            <a:off x="539552" y="4842157"/>
            <a:ext cx="1872208" cy="27003"/>
          </a:xfrm>
          <a:prstGeom prst="line">
            <a:avLst/>
          </a:prstGeom>
          <a:ln w="508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/>
          <p:cNvSpPr txBox="1"/>
          <p:nvPr/>
        </p:nvSpPr>
        <p:spPr>
          <a:xfrm>
            <a:off x="-6626" y="3321529"/>
            <a:ext cx="1482282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4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Christus</a:t>
            </a:r>
          </a:p>
          <a:p>
            <a:endParaRPr lang="nl-NL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8" name="Rechte verbindingslijn met pijl 7"/>
          <p:cNvCxnSpPr/>
          <p:nvPr/>
        </p:nvCxnSpPr>
        <p:spPr>
          <a:xfrm flipV="1">
            <a:off x="539552" y="4284095"/>
            <a:ext cx="0" cy="5760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vak 9"/>
          <p:cNvSpPr txBox="1"/>
          <p:nvPr/>
        </p:nvSpPr>
        <p:spPr>
          <a:xfrm>
            <a:off x="1475656" y="3321529"/>
            <a:ext cx="2160240" cy="83099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4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Lichaam </a:t>
            </a:r>
          </a:p>
          <a:p>
            <a:r>
              <a:rPr lang="nl-NL" sz="24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van Christus</a:t>
            </a:r>
            <a:endParaRPr lang="nl-NL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1" name="Rechte verbindingslijn met pijl 10"/>
          <p:cNvCxnSpPr/>
          <p:nvPr/>
        </p:nvCxnSpPr>
        <p:spPr>
          <a:xfrm flipV="1">
            <a:off x="2428102" y="4275094"/>
            <a:ext cx="0" cy="5760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1"/>
          <p:cNvCxnSpPr/>
          <p:nvPr/>
        </p:nvCxnSpPr>
        <p:spPr>
          <a:xfrm flipV="1">
            <a:off x="4295710" y="4786834"/>
            <a:ext cx="3156610" cy="18888"/>
          </a:xfrm>
          <a:prstGeom prst="line">
            <a:avLst/>
          </a:prstGeom>
          <a:ln w="50800">
            <a:solidFill>
              <a:schemeClr val="tx1"/>
            </a:solidFill>
            <a:prstDash val="sysDash"/>
            <a:headEnd type="diamon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/>
          <p:cNvCxnSpPr/>
          <p:nvPr/>
        </p:nvCxnSpPr>
        <p:spPr>
          <a:xfrm flipV="1">
            <a:off x="2442118" y="4822703"/>
            <a:ext cx="1853592" cy="18002"/>
          </a:xfrm>
          <a:prstGeom prst="line">
            <a:avLst/>
          </a:prstGeom>
          <a:ln w="508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vak 13"/>
          <p:cNvSpPr txBox="1"/>
          <p:nvPr/>
        </p:nvSpPr>
        <p:spPr>
          <a:xfrm>
            <a:off x="3635896" y="3321529"/>
            <a:ext cx="2565209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4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rechtvaardigen</a:t>
            </a:r>
          </a:p>
          <a:p>
            <a:endParaRPr lang="nl-NL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5" name="Rechte verbindingslijn met pijl 14"/>
          <p:cNvCxnSpPr/>
          <p:nvPr/>
        </p:nvCxnSpPr>
        <p:spPr>
          <a:xfrm flipV="1">
            <a:off x="4295710" y="4234941"/>
            <a:ext cx="0" cy="5760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met pijl 15"/>
          <p:cNvCxnSpPr/>
          <p:nvPr/>
        </p:nvCxnSpPr>
        <p:spPr>
          <a:xfrm flipH="1">
            <a:off x="2425776" y="4855658"/>
            <a:ext cx="16342" cy="97640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1049913" y="5832058"/>
            <a:ext cx="272369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20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dagelijks offer</a:t>
            </a:r>
            <a:br>
              <a:rPr lang="nl-NL" sz="20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nl-NL" sz="20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gestaakt</a:t>
            </a:r>
            <a:endParaRPr lang="nl-NL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" name="Tekstvak 18"/>
          <p:cNvSpPr txBox="1"/>
          <p:nvPr/>
        </p:nvSpPr>
        <p:spPr>
          <a:xfrm>
            <a:off x="2603731" y="4810119"/>
            <a:ext cx="2339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1335 dagen</a:t>
            </a:r>
            <a:endParaRPr lang="nl-NL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84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0"/>
            <a:ext cx="864096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8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Openbaring 20</a:t>
            </a:r>
            <a:endParaRPr lang="nl-NL" sz="28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0" y="52322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i="1" baseline="30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En ik zag tronen, </a:t>
            </a: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zij zetten zich daarop, en het oordeel werd hun gegeven;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ik zag de zielen van hen,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die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onthoofd waren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om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het getuigenis van Jezus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om het woord van God,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die noch het beest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noch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zijn beeld hadden aangebeden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die het merkteken niet op hun voorhoofd en op hun hand ontvangen </a:t>
            </a: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hadden...</a:t>
            </a:r>
          </a:p>
        </p:txBody>
      </p:sp>
    </p:spTree>
    <p:extLst>
      <p:ext uri="{BB962C8B-B14F-4D97-AF65-F5344CB8AC3E}">
        <p14:creationId xmlns:p14="http://schemas.microsoft.com/office/powerpoint/2010/main" val="103211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0"/>
            <a:ext cx="864096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8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Openbaring 20</a:t>
            </a:r>
            <a:endParaRPr lang="nl-NL" sz="28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0" y="52322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i="1" baseline="30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... en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zij werden weder levend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 </a:t>
            </a:r>
            <a:r>
              <a:rPr lang="nl-NL" sz="30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heersten als koningen met Christus, duizend jaren lang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09" y="5661248"/>
            <a:ext cx="802957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084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0"/>
            <a:ext cx="864096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8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Openbaring 20</a:t>
            </a:r>
            <a:endParaRPr lang="nl-NL" sz="28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0" y="52322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i="1" baseline="30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De overige doden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werden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niet weder levend,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voordat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duizend jaren voleindigd waren. Dit is de eerste opstanding</a:t>
            </a: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nl-NL" sz="300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79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0"/>
            <a:ext cx="864096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8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Openbaring 20</a:t>
            </a:r>
            <a:endParaRPr lang="nl-NL" sz="28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0" y="523220"/>
            <a:ext cx="9144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i="1" baseline="30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Zalig en heilig is hij, </a:t>
            </a:r>
          </a:p>
          <a:p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die deel heeft aan de eerste opstanding: </a:t>
            </a:r>
          </a:p>
          <a:p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over hen heeft de tweede dood geen macht, maar zij zullen priesters van God </a:t>
            </a:r>
          </a:p>
          <a:p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 van Christus zijn </a:t>
            </a:r>
          </a:p>
          <a:p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 zij zullen met Hem </a:t>
            </a:r>
          </a:p>
          <a:p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als koningen heersen, die duizend jaren.</a:t>
            </a:r>
          </a:p>
        </p:txBody>
      </p:sp>
    </p:spTree>
    <p:extLst>
      <p:ext uri="{BB962C8B-B14F-4D97-AF65-F5344CB8AC3E}">
        <p14:creationId xmlns:p14="http://schemas.microsoft.com/office/powerpoint/2010/main" val="378579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0" y="548680"/>
            <a:ext cx="9144000" cy="375487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428750" lvl="2" indent="-514350">
              <a:buFont typeface="+mj-lt"/>
              <a:buAutoNum type="arabicPeriod"/>
            </a:pP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Eersteling Christus;</a:t>
            </a:r>
          </a:p>
          <a:p>
            <a:pPr marL="1428750" lvl="2" indent="-514350">
              <a:buFont typeface="+mj-lt"/>
              <a:buAutoNum type="arabicPeriod"/>
            </a:pP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ekklesia, het lichaam van Christus;</a:t>
            </a:r>
          </a:p>
          <a:p>
            <a:pPr marL="1428750" lvl="2" indent="-514350">
              <a:buFont typeface="+mj-lt"/>
              <a:buAutoNum type="arabicPeriod"/>
            </a:pP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opstanding van de rechtvaardigen (zoals b.v. Daniël);</a:t>
            </a:r>
          </a:p>
          <a:p>
            <a:pPr marL="1428750" lvl="2" indent="-514350">
              <a:buFont typeface="+mj-lt"/>
              <a:buAutoNum type="arabicPeriod"/>
            </a:pPr>
            <a:r>
              <a:rPr lang="nl-NL" sz="30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de opstanding van de martelaren uit "de grote verdrukking" en uit "de grote dag van zijn toorn";</a:t>
            </a: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nl-NL" sz="2800" i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Openb.6:9-11,17</a:t>
            </a:r>
            <a:endParaRPr lang="nl-NL" sz="3000" i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44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Rechte verbindingslijn 3"/>
          <p:cNvCxnSpPr/>
          <p:nvPr/>
        </p:nvCxnSpPr>
        <p:spPr>
          <a:xfrm flipV="1">
            <a:off x="539552" y="4842157"/>
            <a:ext cx="1872208" cy="27003"/>
          </a:xfrm>
          <a:prstGeom prst="line">
            <a:avLst/>
          </a:prstGeom>
          <a:ln w="508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/>
          <p:cNvSpPr txBox="1"/>
          <p:nvPr/>
        </p:nvSpPr>
        <p:spPr>
          <a:xfrm>
            <a:off x="-6626" y="3321529"/>
            <a:ext cx="1482282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4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Christus</a:t>
            </a:r>
          </a:p>
          <a:p>
            <a:endParaRPr lang="nl-NL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8" name="Rechte verbindingslijn met pijl 7"/>
          <p:cNvCxnSpPr/>
          <p:nvPr/>
        </p:nvCxnSpPr>
        <p:spPr>
          <a:xfrm flipV="1">
            <a:off x="539552" y="4284095"/>
            <a:ext cx="0" cy="5760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vak 9"/>
          <p:cNvSpPr txBox="1"/>
          <p:nvPr/>
        </p:nvSpPr>
        <p:spPr>
          <a:xfrm>
            <a:off x="1475656" y="3321529"/>
            <a:ext cx="2160240" cy="83099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4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Lichaam </a:t>
            </a:r>
          </a:p>
          <a:p>
            <a:r>
              <a:rPr lang="nl-NL" sz="24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van Christus</a:t>
            </a:r>
            <a:endParaRPr lang="nl-NL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1" name="Rechte verbindingslijn met pijl 10"/>
          <p:cNvCxnSpPr/>
          <p:nvPr/>
        </p:nvCxnSpPr>
        <p:spPr>
          <a:xfrm flipV="1">
            <a:off x="2428102" y="4275094"/>
            <a:ext cx="0" cy="5760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1"/>
          <p:cNvCxnSpPr/>
          <p:nvPr/>
        </p:nvCxnSpPr>
        <p:spPr>
          <a:xfrm flipV="1">
            <a:off x="7157104" y="4805722"/>
            <a:ext cx="1584176" cy="18888"/>
          </a:xfrm>
          <a:prstGeom prst="line">
            <a:avLst/>
          </a:prstGeom>
          <a:ln w="50800">
            <a:solidFill>
              <a:schemeClr val="tx1"/>
            </a:solidFill>
            <a:prstDash val="sysDash"/>
            <a:headEnd type="diamon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/>
          <p:cNvCxnSpPr/>
          <p:nvPr/>
        </p:nvCxnSpPr>
        <p:spPr>
          <a:xfrm flipV="1">
            <a:off x="2442118" y="4822703"/>
            <a:ext cx="1853592" cy="18002"/>
          </a:xfrm>
          <a:prstGeom prst="line">
            <a:avLst/>
          </a:prstGeom>
          <a:ln w="508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vak 13"/>
          <p:cNvSpPr txBox="1"/>
          <p:nvPr/>
        </p:nvSpPr>
        <p:spPr>
          <a:xfrm>
            <a:off x="3635896" y="3321529"/>
            <a:ext cx="2565209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4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rechtvaardigen</a:t>
            </a:r>
          </a:p>
          <a:p>
            <a:endParaRPr lang="nl-NL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5" name="Rechte verbindingslijn met pijl 14"/>
          <p:cNvCxnSpPr/>
          <p:nvPr/>
        </p:nvCxnSpPr>
        <p:spPr>
          <a:xfrm flipV="1">
            <a:off x="4295710" y="4234941"/>
            <a:ext cx="0" cy="5760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met pijl 15"/>
          <p:cNvCxnSpPr/>
          <p:nvPr/>
        </p:nvCxnSpPr>
        <p:spPr>
          <a:xfrm flipH="1">
            <a:off x="2425776" y="4855658"/>
            <a:ext cx="16342" cy="97640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1049913" y="5832058"/>
            <a:ext cx="272369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20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dagelijks offer</a:t>
            </a:r>
            <a:br>
              <a:rPr lang="nl-NL" sz="20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nl-NL" sz="20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gestaakt</a:t>
            </a:r>
            <a:endParaRPr lang="nl-NL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" name="Tekstvak 18"/>
          <p:cNvSpPr txBox="1"/>
          <p:nvPr/>
        </p:nvSpPr>
        <p:spPr>
          <a:xfrm>
            <a:off x="2603731" y="4810119"/>
            <a:ext cx="2339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1335 dagen</a:t>
            </a:r>
            <a:endParaRPr lang="nl-NL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8" name="Tekstvak 17"/>
          <p:cNvSpPr txBox="1"/>
          <p:nvPr/>
        </p:nvSpPr>
        <p:spPr>
          <a:xfrm>
            <a:off x="4295710" y="4788196"/>
            <a:ext cx="29891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dag van zijn toorn</a:t>
            </a:r>
            <a:endParaRPr lang="nl-NL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" name="Tekstvak 19"/>
          <p:cNvSpPr txBox="1"/>
          <p:nvPr/>
        </p:nvSpPr>
        <p:spPr>
          <a:xfrm>
            <a:off x="6201105" y="3320837"/>
            <a:ext cx="1899287" cy="83099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4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martelaren</a:t>
            </a:r>
          </a:p>
          <a:p>
            <a:endParaRPr lang="nl-NL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21" name="Rechte verbindingslijn 20"/>
          <p:cNvCxnSpPr/>
          <p:nvPr/>
        </p:nvCxnSpPr>
        <p:spPr>
          <a:xfrm flipV="1">
            <a:off x="4313907" y="4810119"/>
            <a:ext cx="2836841" cy="5081"/>
          </a:xfrm>
          <a:prstGeom prst="line">
            <a:avLst/>
          </a:prstGeom>
          <a:ln w="508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echte verbindingslijn met pijl 21"/>
          <p:cNvCxnSpPr/>
          <p:nvPr/>
        </p:nvCxnSpPr>
        <p:spPr>
          <a:xfrm flipV="1">
            <a:off x="7157104" y="4273939"/>
            <a:ext cx="0" cy="5760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kstvak 22"/>
          <p:cNvSpPr txBox="1"/>
          <p:nvPr/>
        </p:nvSpPr>
        <p:spPr>
          <a:xfrm>
            <a:off x="7157104" y="4781455"/>
            <a:ext cx="21359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de 1000 jaren</a:t>
            </a:r>
            <a:endParaRPr lang="nl-NL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14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0"/>
            <a:ext cx="864096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8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Openbaring 20</a:t>
            </a:r>
            <a:endParaRPr lang="nl-NL" sz="28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0" y="523220"/>
            <a:ext cx="9144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i="1" baseline="3000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nl-NL" sz="300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De overige doden </a:t>
            </a:r>
            <a:endParaRPr lang="nl-NL" sz="3000" smtClean="0">
              <a:solidFill>
                <a:schemeClr val="bg1">
                  <a:lumMod val="6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werden </a:t>
            </a:r>
            <a:r>
              <a:rPr lang="nl-NL" sz="300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niet weder levend, </a:t>
            </a:r>
            <a:endParaRPr lang="nl-NL" sz="3000" smtClean="0">
              <a:solidFill>
                <a:schemeClr val="bg1">
                  <a:lumMod val="6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voordat </a:t>
            </a:r>
            <a:r>
              <a:rPr lang="nl-NL" sz="300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duizend jaren voleindigd waren. Dit is de eerste opstanding</a:t>
            </a:r>
            <a:r>
              <a:rPr lang="nl-NL" sz="3000" smtClean="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nl-NL" sz="3000" i="1" baseline="30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Zalig en heilig is hij, </a:t>
            </a: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die deel heeft aan de eerste opstanding: </a:t>
            </a: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over hen heeft de tweede dood geen macht, </a:t>
            </a:r>
            <a:endParaRPr lang="nl-NL" sz="30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76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0"/>
            <a:ext cx="864096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8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1Korinthe 15</a:t>
            </a:r>
            <a:endParaRPr lang="nl-NL" sz="28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0" y="52322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i="1" baseline="30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22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Want evenals in Adam allen sterven,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zo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zullen ook in Christus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allen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levend gemaakt worden</a:t>
            </a: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nl-NL" sz="300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97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0"/>
            <a:ext cx="864096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8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1Korinthe 15</a:t>
            </a:r>
            <a:endParaRPr lang="nl-NL" sz="28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0" y="523220"/>
            <a:ext cx="9144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i="1" baseline="3000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22</a:t>
            </a:r>
            <a:r>
              <a:rPr lang="nl-NL" sz="300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Want evenals in Adam allen sterven, </a:t>
            </a:r>
            <a:endParaRPr lang="nl-NL" sz="3000" smtClean="0">
              <a:solidFill>
                <a:schemeClr val="bg1">
                  <a:lumMod val="6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zo </a:t>
            </a:r>
            <a:r>
              <a:rPr lang="nl-NL" sz="300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zullen ook in Christus </a:t>
            </a:r>
            <a:endParaRPr lang="nl-NL" sz="3000" smtClean="0">
              <a:solidFill>
                <a:schemeClr val="bg1">
                  <a:lumMod val="6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allen </a:t>
            </a:r>
            <a:r>
              <a:rPr lang="nl-NL" sz="300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levend gemaakt worden.</a:t>
            </a:r>
          </a:p>
          <a:p>
            <a:r>
              <a:rPr lang="nl-NL" sz="3000" i="1" baseline="30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23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Maar ieder in zijn eigen rangorde: </a:t>
            </a: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Christus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als eersteling,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vervolgens </a:t>
            </a:r>
            <a:r>
              <a:rPr lang="nl-NL" sz="30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die van Christus zijn </a:t>
            </a:r>
            <a:endParaRPr lang="nl-NL" sz="300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bij </a:t>
            </a:r>
            <a:r>
              <a:rPr lang="nl-NL" sz="30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zijn komst</a:t>
            </a: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nl-NL" sz="300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661248"/>
            <a:ext cx="86106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94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0"/>
            <a:ext cx="864096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8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1Korinthe 15</a:t>
            </a:r>
            <a:endParaRPr lang="nl-NL" sz="28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0" y="523220"/>
            <a:ext cx="914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i="1" baseline="3000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22</a:t>
            </a:r>
            <a:r>
              <a:rPr lang="nl-NL" sz="300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Want evenals in Adam allen sterven, </a:t>
            </a:r>
            <a:endParaRPr lang="nl-NL" sz="3000" smtClean="0">
              <a:solidFill>
                <a:schemeClr val="bg1">
                  <a:lumMod val="6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zo </a:t>
            </a:r>
            <a:r>
              <a:rPr lang="nl-NL" sz="300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zullen ook in Christus </a:t>
            </a:r>
            <a:endParaRPr lang="nl-NL" sz="3000" smtClean="0">
              <a:solidFill>
                <a:schemeClr val="bg1">
                  <a:lumMod val="6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allen </a:t>
            </a:r>
            <a:r>
              <a:rPr lang="nl-NL" sz="300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levend gemaakt worden.</a:t>
            </a:r>
          </a:p>
          <a:p>
            <a:r>
              <a:rPr lang="nl-NL" sz="3000" i="1" baseline="3000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23</a:t>
            </a:r>
            <a:r>
              <a:rPr lang="nl-NL" sz="300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Maar ieder in zijn eigen rangorde: </a:t>
            </a:r>
            <a:r>
              <a:rPr lang="nl-NL" sz="3000" smtClean="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nl-NL" sz="3000" smtClean="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nl-NL" sz="3000" smtClean="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Christus </a:t>
            </a:r>
            <a:r>
              <a:rPr lang="nl-NL" sz="300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als eersteling, </a:t>
            </a:r>
            <a:endParaRPr lang="nl-NL" sz="3000" smtClean="0">
              <a:solidFill>
                <a:schemeClr val="bg1">
                  <a:lumMod val="6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vervolgens </a:t>
            </a:r>
            <a:r>
              <a:rPr lang="nl-NL" sz="300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die van Christus zijn </a:t>
            </a:r>
            <a:endParaRPr lang="nl-NL" sz="3000" smtClean="0">
              <a:solidFill>
                <a:schemeClr val="bg1">
                  <a:lumMod val="6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bij </a:t>
            </a:r>
            <a:r>
              <a:rPr lang="nl-NL" sz="300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zijn komst;</a:t>
            </a:r>
          </a:p>
          <a:p>
            <a:r>
              <a:rPr lang="nl-NL" sz="3000" i="1" baseline="30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24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daarna het </a:t>
            </a: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einde...</a:t>
            </a:r>
            <a:endParaRPr lang="nl-NL" sz="30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19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0"/>
            <a:ext cx="864096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8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Handelingen 26</a:t>
            </a:r>
            <a:endParaRPr lang="nl-NL" sz="28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0" y="523220"/>
            <a:ext cx="9144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i="1" baseline="30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23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namelijk, dat de Christus zou lijden,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dat Hij als eerste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uit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opstanding der doden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het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licht zou aankondigen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aan het volk en aan de heidenen.</a:t>
            </a:r>
            <a:endParaRPr lang="nl-NL" sz="30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28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0"/>
            <a:ext cx="864096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8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1Korinthe 15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0" y="52322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i="1" baseline="30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Maar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nu,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Christus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 opgewekt uit de doden, </a:t>
            </a:r>
            <a:endParaRPr lang="nl-NL" sz="30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als </a:t>
            </a:r>
            <a:r>
              <a:rPr lang="nl-NL" sz="30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eersteling van hen, die ontslapen zijn.</a:t>
            </a:r>
            <a:endParaRPr lang="nl-NL" sz="30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43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0" y="507831"/>
            <a:ext cx="9144000" cy="101566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428750" lvl="2" indent="-514350">
              <a:buFont typeface="+mj-lt"/>
              <a:buAutoNum type="arabicPeriod"/>
            </a:pPr>
            <a:r>
              <a:rPr lang="nl-NL" sz="30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de Eersteling Christus;</a:t>
            </a:r>
          </a:p>
          <a:p>
            <a:pPr marL="1428750" lvl="2" indent="-514350">
              <a:buFont typeface="+mj-lt"/>
              <a:buAutoNum type="arabicPeriod"/>
            </a:pPr>
            <a:r>
              <a:rPr lang="nl-NL" sz="30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...</a:t>
            </a:r>
            <a:endParaRPr lang="nl-NL" sz="30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42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ard AP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3000" dirty="0">
            <a:solidFill>
              <a:srgbClr val="002060"/>
            </a:solidFill>
            <a:latin typeface="Verdana" pitchFamily="34" charset="0"/>
            <a:ea typeface="Verdana" pitchFamily="34" charset="0"/>
            <a:cs typeface="Verdana" pitchFamily="34" charset="0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standaard AP</Template>
  <TotalTime>531</TotalTime>
  <Words>846</Words>
  <Application>Microsoft Office PowerPoint</Application>
  <PresentationFormat>Diavoorstelling (4:3)</PresentationFormat>
  <Paragraphs>165</Paragraphs>
  <Slides>28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28</vt:i4>
      </vt:variant>
    </vt:vector>
  </HeadingPairs>
  <TitlesOfParts>
    <vt:vector size="29" baseType="lpstr">
      <vt:lpstr>standaard AP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Andre Piet</dc:creator>
  <cp:lastModifiedBy>Andre Piet</cp:lastModifiedBy>
  <cp:revision>17</cp:revision>
  <dcterms:created xsi:type="dcterms:W3CDTF">2015-09-27T18:17:31Z</dcterms:created>
  <dcterms:modified xsi:type="dcterms:W3CDTF">2015-10-04T14:09:32Z</dcterms:modified>
</cp:coreProperties>
</file>