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5" r:id="rId3"/>
    <p:sldId id="294" r:id="rId4"/>
    <p:sldId id="297" r:id="rId5"/>
    <p:sldId id="296" r:id="rId6"/>
    <p:sldId id="258" r:id="rId7"/>
    <p:sldId id="260" r:id="rId8"/>
    <p:sldId id="259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1" r:id="rId24"/>
    <p:sldId id="277" r:id="rId25"/>
    <p:sldId id="303" r:id="rId26"/>
    <p:sldId id="278" r:id="rId27"/>
    <p:sldId id="279" r:id="rId28"/>
    <p:sldId id="304" r:id="rId29"/>
    <p:sldId id="280" r:id="rId30"/>
    <p:sldId id="282" r:id="rId31"/>
    <p:sldId id="283" r:id="rId32"/>
    <p:sldId id="284" r:id="rId33"/>
    <p:sldId id="305" r:id="rId34"/>
    <p:sldId id="285" r:id="rId35"/>
    <p:sldId id="286" r:id="rId36"/>
    <p:sldId id="288" r:id="rId37"/>
    <p:sldId id="298" r:id="rId38"/>
    <p:sldId id="299" r:id="rId39"/>
  </p:sldIdLst>
  <p:sldSz cx="9144000" cy="6858000" type="screen4x3"/>
  <p:notesSz cx="6888163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3A82652D-F826-49C3-897E-8622C63BD27D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0467784D-4A7D-404B-A954-210C438DBF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00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E850D618-C3C7-4EF0-AB3D-891F527F8774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4EE1FFA8-A477-48B0-B735-31C161F46C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1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1FFA8-A477-48B0-B735-31C161F46C8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361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1FFA8-A477-48B0-B735-31C161F46C8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23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97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0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63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97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3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50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57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46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2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752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46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73BE8-D9A2-45E5-BCB5-61077E2A4C9B}" type="datetimeFigureOut">
              <a:rPr lang="nl-NL" smtClean="0"/>
              <a:t>4-10-2015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155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3"/>
            <a:ext cx="5940574" cy="389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56891" y="6150114"/>
            <a:ext cx="3491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 oktober 2015</a:t>
            </a:r>
          </a:p>
          <a:p>
            <a:pPr algn="r"/>
            <a:r>
              <a:rPr lang="nl-NL" sz="2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Garderen</a:t>
            </a:r>
            <a:endParaRPr lang="nl-NL" sz="2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579572" y="581995"/>
            <a:ext cx="4452822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60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OPSTANDING</a:t>
            </a:r>
          </a:p>
          <a:p>
            <a:pPr algn="ctr"/>
            <a:r>
              <a:rPr lang="nl-NL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van doden</a:t>
            </a:r>
            <a:endParaRPr lang="nl-NL" sz="5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2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(...)</a:t>
            </a:r>
            <a:endParaRPr lang="nl-NL" sz="3000" i="1" baseline="30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God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 verkondigt,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voorbijzien van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tijden der onwetendheid,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heden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 de mensen,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allen overal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zich zouden bezinnen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</a:t>
            </a: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-Handelingen 17-</a:t>
            </a:r>
            <a:endParaRPr lang="nl-NL" sz="30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wijsheid van GOD, dwaas voor de wereld 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57192"/>
            <a:ext cx="66675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424731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31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omdat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een dag heeft bepaald, </a:t>
            </a:r>
          </a:p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waarop Hij de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bewoonde wereld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rechtvaardig zal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richten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door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man, </a:t>
            </a:r>
          </a:p>
          <a:p>
            <a:pPr algn="ctr"/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Hij aangewezen heeft, </a:t>
            </a:r>
          </a:p>
          <a:p>
            <a:pPr algn="ctr"/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waarvan Hij voor allen </a:t>
            </a:r>
          </a:p>
          <a:p>
            <a:pPr algn="ctr"/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bewijs geleverd heeft </a:t>
            </a:r>
          </a:p>
          <a:p>
            <a:pPr algn="ctr"/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 Hem uit de doden op te wekken.</a:t>
            </a:r>
          </a:p>
          <a:p>
            <a:pPr algn="ctr"/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-Handelingen 17-</a:t>
            </a:r>
            <a:endParaRPr lang="nl-NL" sz="30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wijsheid van GOD, dwaas voor de wereld 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81819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2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31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omdat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een dag heeft bepaald, </a:t>
            </a:r>
          </a:p>
          <a:p>
            <a:pPr algn="ctr"/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waarop Hij de aardbodem </a:t>
            </a:r>
          </a:p>
          <a:p>
            <a:pPr algn="ctr"/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rechtvaardig zal </a:t>
            </a:r>
            <a:r>
              <a:rPr lang="nl-NL" sz="3000" i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richten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door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man,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Hij aangewezen heeft, </a:t>
            </a: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geloof verschaffend aan allen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 Hem uit de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doden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 doen opstaan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-Handelingen 17-</a:t>
            </a:r>
            <a:endParaRPr lang="nl-NL" sz="30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wijsheid van GOD, dwaas voor de wereld 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5301208"/>
            <a:ext cx="83343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5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33239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32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 nu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een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opstanding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doden hoorden,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spotten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sommigen,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anderen zeiden: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Wij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zullen u hierover nog wel eens horen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-Handelingen 17-</a:t>
            </a:r>
            <a:endParaRPr lang="nl-NL" sz="30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wijsheid van GOD, dwaas voor de wereld 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60506" y="3861048"/>
            <a:ext cx="68581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1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2. het </a:t>
            </a:r>
            <a:r>
              <a:rPr lang="nl-NL" sz="4400" b="1" i="1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feit</a:t>
            </a:r>
            <a:r>
              <a:rPr lang="nl-NL" sz="4400" b="1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van de opstanding</a:t>
            </a:r>
            <a:endParaRPr lang="nl-NL" sz="44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7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Indien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 geen opstanding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doden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is,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ook Christus niet opgewekt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-1Korinthe 15-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het feit van de opstanding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indien Christus niet is opgewekt,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immers onze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proclamatie</a:t>
            </a: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zonder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inhoud,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zonder inhoud is ook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jullie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geloof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-1Korinthe 15-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het feit van de opstanding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87" y="4202807"/>
            <a:ext cx="84105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6" y="5301208"/>
            <a:ext cx="90392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8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Dan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blijken wij ook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valse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getuigen van God te zijn,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 hebben wij tegen God in getuigd, dat Hij de Christus opgewekt heeft,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toch niet heeft opgewekt,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 geen doden opgewekt worden.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-1Korinthe 15-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het feit van de opstanding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4" y="5301208"/>
            <a:ext cx="8172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6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240065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Immers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indien er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doden opgewekt worden,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Christus ook niet opgewekt;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-1Korinthe 15-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het feit van de opstanding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5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240065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indien Christus niet is opgewekt,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jullie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geloof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zonder vrucht,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zijn jullie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nog in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jullie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zonden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-1Korinthe 15-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het feit van de opstanding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91680" y="3479954"/>
            <a:ext cx="6192688" cy="830997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zonden =  doelmissingen</a:t>
            </a:r>
            <a:b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zonder opstanding is alles doelloos</a:t>
            </a: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4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>
                <a:latin typeface="Verdana" pitchFamily="34" charset="0"/>
                <a:ea typeface="Verdana" pitchFamily="34" charset="0"/>
                <a:cs typeface="Verdana" pitchFamily="34" charset="0"/>
              </a:rPr>
              <a:t>De vraag is niet: </a:t>
            </a:r>
            <a:endParaRPr lang="nl-NL" sz="3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waar </a:t>
            </a:r>
            <a:r>
              <a:rPr lang="nl-NL" sz="3000">
                <a:latin typeface="Verdana" pitchFamily="34" charset="0"/>
                <a:ea typeface="Verdana" pitchFamily="34" charset="0"/>
                <a:cs typeface="Verdana" pitchFamily="34" charset="0"/>
              </a:rPr>
              <a:t>gaat een mens heen als hij sterft? </a:t>
            </a:r>
            <a:endParaRPr lang="nl-NL" sz="3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nl-NL" sz="30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latin typeface="Verdana" pitchFamily="34" charset="0"/>
                <a:ea typeface="Verdana" pitchFamily="34" charset="0"/>
                <a:cs typeface="Verdana" pitchFamily="34" charset="0"/>
              </a:rPr>
              <a:t>vraag is: </a:t>
            </a:r>
            <a:endParaRPr lang="nl-NL" sz="3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 </a:t>
            </a:r>
            <a:r>
              <a:rPr lang="nl-NL" sz="3000">
                <a:latin typeface="Verdana" pitchFamily="34" charset="0"/>
                <a:ea typeface="Verdana" pitchFamily="34" charset="0"/>
                <a:cs typeface="Verdana" pitchFamily="34" charset="0"/>
              </a:rPr>
              <a:t>een mens sterft, zal hij herleven?</a:t>
            </a:r>
            <a:endParaRPr lang="nl-NL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inleiding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1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240065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Dan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zijn ook zij,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 ruste gelegd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zijn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Christus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ctr"/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verloren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-1Korinthe 15-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het feit van de opstanding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790079" y="3479953"/>
            <a:ext cx="3528392" cy="461665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omgekomen, dood</a:t>
            </a: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3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(...) </a:t>
            </a:r>
          </a:p>
          <a:p>
            <a:pPr algn="ctr"/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MAAR NU, </a:t>
            </a: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opgewekt uit de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doden </a:t>
            </a: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 eersteling...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-1Korinthe 15-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het feit van de opstanding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3" y="5013176"/>
            <a:ext cx="9126275" cy="89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8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37593" y="3861048"/>
            <a:ext cx="57039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1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3. tweeërlei opstanding</a:t>
            </a:r>
            <a:endParaRPr lang="nl-NL" sz="44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53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28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Verwondert u hierover niet,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ure komt,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</a:t>
            </a:r>
            <a:r>
              <a:rPr lang="nl-NL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allen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die in de graven zijn,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zijn stem zullen horen,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-Johannes 5-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tweeërlei opstanding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33239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en zij zullen uitgaan,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goede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doende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</a:t>
            </a:r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opstanding </a:t>
            </a:r>
            <a:r>
              <a:rPr lang="nl-NL" sz="3000" i="1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</a:t>
            </a:r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leven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wie het kwade verrichtende, </a:t>
            </a:r>
          </a:p>
          <a:p>
            <a:pPr algn="ctr"/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opstanding </a:t>
            </a:r>
            <a:r>
              <a:rPr lang="nl-NL" sz="3000" i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oordeel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-Johannes 5-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tweeërlei opstanding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41807" y="3904859"/>
            <a:ext cx="8424936" cy="120032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</a:t>
            </a:r>
            <a:r>
              <a:rPr lang="nl-NL" sz="2400" u="sng" smtClean="0">
                <a:latin typeface="Verdana" pitchFamily="34" charset="0"/>
                <a:ea typeface="Verdana" pitchFamily="34" charset="0"/>
                <a:cs typeface="Verdana" pitchFamily="34" charset="0"/>
              </a:rPr>
              <a:t>eeuw-ig leven (Joh.6:40)</a:t>
            </a:r>
            <a:endParaRPr lang="nl-NL" sz="2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het leven van de toekomende eeuwen (aeonen)</a:t>
            </a: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8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33239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zij zullen uitgaan,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goede </a:t>
            </a:r>
            <a:r>
              <a:rPr lang="nl-NL" sz="3000" i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doende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ctr"/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opstanding </a:t>
            </a:r>
            <a:r>
              <a:rPr lang="nl-NL" sz="3000" i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leven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wie het kwade verrichtende, </a:t>
            </a: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</a:t>
            </a:r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opstanding </a:t>
            </a:r>
            <a:r>
              <a:rPr lang="nl-NL" sz="3000" i="1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</a:t>
            </a:r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oordeel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-Johannes 5-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tweeërlei opstanding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91680" y="4005064"/>
            <a:ext cx="6192688" cy="156966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opstanding om </a:t>
            </a:r>
            <a:r>
              <a:rPr lang="nl-NL" sz="2400" u="sng" smtClean="0">
                <a:latin typeface="Verdana" pitchFamily="34" charset="0"/>
                <a:ea typeface="Verdana" pitchFamily="34" charset="0"/>
                <a:cs typeface="Verdana" pitchFamily="34" charset="0"/>
              </a:rPr>
              <a:t>gericht</a:t>
            </a:r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 worden</a:t>
            </a:r>
          </a:p>
          <a:p>
            <a:endParaRPr lang="nl-NL" sz="24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na de duizend jaren, </a:t>
            </a:r>
          </a:p>
          <a:p>
            <a:r>
              <a:rPr lang="nl-NL" sz="240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bij de "grote witte troon"</a:t>
            </a: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9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gelukkig 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heilig is hij,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deel heeft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eerste opstanding: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hen heeft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tweede dood geen </a:t>
            </a:r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macht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</a:t>
            </a: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-Openbaring 20-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tweeërlei opstanding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907704" y="3789040"/>
            <a:ext cx="5904656" cy="830997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i.t.t. hen bij de (tweede) opstanding </a:t>
            </a:r>
            <a:b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na de duizend jaren</a:t>
            </a: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6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overige doden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werden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weder levend,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voordat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duizend jaren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voleindigd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waren.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-Openbaring 20-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tweeërlei opstanding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23728" y="3789039"/>
            <a:ext cx="5490334" cy="830997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zij die geen deel hebben aan de eerste opstanding (uit de doden) </a:t>
            </a: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68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overige doden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werden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niet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weder levend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voordat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duizend jaren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voleindigd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waren.  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-Openbaring 20-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tweeërlei opstanding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187624" y="3429000"/>
            <a:ext cx="7189702" cy="1938992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de opstanding bij "de grote witte troon"</a:t>
            </a: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&gt; een onderbreking van de dood: </a:t>
            </a:r>
          </a:p>
          <a:p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na het gericht sterven zij opnieuw</a:t>
            </a:r>
            <a:b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(= "de tweede dood")</a:t>
            </a:r>
          </a:p>
        </p:txBody>
      </p:sp>
    </p:spTree>
    <p:extLst>
      <p:ext uri="{BB962C8B-B14F-4D97-AF65-F5344CB8AC3E}">
        <p14:creationId xmlns:p14="http://schemas.microsoft.com/office/powerpoint/2010/main" val="260241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89835" y="3861048"/>
            <a:ext cx="73995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1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4. de levendmaking van allen –</a:t>
            </a:r>
          </a:p>
          <a:p>
            <a:pPr algn="ctr"/>
            <a:r>
              <a:rPr lang="nl-NL" sz="44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 dood teniet gedaan</a:t>
            </a:r>
            <a:endParaRPr lang="nl-NL" sz="44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11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56323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hand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JAHWEH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kwam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 mij,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JAHWEH voerde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mij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geest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naar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buiten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zette mij neer in een dal;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was vol beenderen.</a:t>
            </a:r>
          </a:p>
          <a:p>
            <a:pPr algn="ctr"/>
            <a:r>
              <a:rPr lang="nl-NL" sz="3000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Hij deed mij daar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 kanten omheen lopen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zie, zij lagen in grote menigte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dal verspreid,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zie, zij waren zeer dor.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-Ezechiël 37-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inleiding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240065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22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Want evenals in Adam allen sterven,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zullen ook in Christus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levend gemaakt worden.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-1Korinthe 15-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de levendmaking van allen – de dood teniet gedaan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23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Maar ieder in zijn eigen rangorde: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Christus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 eersteling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vervolgens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van Christus zijn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zijn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parousia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-1Korinthe 15-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de levendmaking van allen – de dood teniet gedaan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331640" y="3765104"/>
            <a:ext cx="7056784" cy="120032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Christus </a:t>
            </a:r>
            <a:r>
              <a:rPr lang="nl-NL" sz="24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niet</a:t>
            </a:r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eerste die opstond (sec.)</a:t>
            </a:r>
          </a:p>
          <a:p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maar de eerste die opstond in </a:t>
            </a:r>
            <a:r>
              <a:rPr lang="nl-NL" sz="24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onvergankelijkheid, heerlijkheid en kracht</a:t>
            </a:r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0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daarna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einde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wanneer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het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koninkrijk </a:t>
            </a:r>
          </a:p>
          <a:p>
            <a:pPr algn="ctr"/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de Vader overdraagt,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wanneer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alle heerschappij,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macht en kracht </a:t>
            </a:r>
            <a:endParaRPr lang="nl-NL" sz="300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buiten werking gedaan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zal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hebben.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-1Korinthe 15-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de levendmaking van allen – de dood teniet gedaan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19672" y="4493433"/>
            <a:ext cx="6912768" cy="461665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nl. van de levendmakingen (zoals Christus) </a:t>
            </a: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daarna het einde,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wanneer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het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koninkrijk </a:t>
            </a: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de Vader overdraagt,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wanneer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alle heerschappij,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macht en kracht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buiten werking gedaan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zal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hebben.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-1Korinthe 15-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de levendmaking van allen – de dood teniet gedaan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Want Hij moet </a:t>
            </a:r>
            <a:r>
              <a:rPr lang="nl-NL" sz="3000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als koning heersen, </a:t>
            </a:r>
            <a:endParaRPr lang="nl-NL" sz="3000" u="sng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u="sng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totdat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al zijn vijanden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onder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zijn voeten gelegd heeft.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-1Korinthe 15-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de levendmaking van allen – de dood teniet gedaan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051720" y="3721167"/>
            <a:ext cx="5778365" cy="830997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voorbij Openbaring 21 en 22:</a:t>
            </a:r>
            <a:b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daar heerst Christus nog (22:5) </a:t>
            </a: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8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240065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26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De laatste vijand,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3000" i="1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buiten werking gesteld</a:t>
            </a:r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wordt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nl-NL" sz="3000" u="sng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u="sng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</a:t>
            </a:r>
            <a:r>
              <a:rPr lang="nl-NL" sz="3000" u="sng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dood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-1Korinthe 15-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de levendmaking van allen – de dood teniet gedaan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349919" y="3429000"/>
            <a:ext cx="6408712" cy="461665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de levendmaking van allen (15:22) </a:t>
            </a: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1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3785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(...)</a:t>
            </a:r>
          </a:p>
          <a:p>
            <a:pPr algn="ctr"/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28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Wanneer alles Hem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ondergeschikt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is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zal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ook de Zoon zelf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ondergeschikt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 alles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ondergeschikt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heeft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opdat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zij alles in allen.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-1Korinthe 15-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4. de levendmaking van allen – de dood teniet gedaan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746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...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het zicht van de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God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nl-NL" sz="3000" b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ALLEN LEVEND MAAKT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 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-1Timotheüs 6-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slot: de levendmakende GOD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slot: de levendmakende GOD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11952" y="1700808"/>
            <a:ext cx="868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LIFE WOULD BE PERFECT </a:t>
            </a:r>
          </a:p>
          <a:p>
            <a:pPr algn="ctr"/>
            <a:r>
              <a:rPr lang="nl-NL" sz="3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IF WE HAD THESE</a:t>
            </a:r>
            <a:endParaRPr lang="nl-NL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3"/>
          <a:stretch/>
        </p:blipFill>
        <p:spPr bwMode="auto">
          <a:xfrm>
            <a:off x="2102110" y="188640"/>
            <a:ext cx="383505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6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33239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Hij zeide tot mij: </a:t>
            </a:r>
          </a:p>
          <a:p>
            <a:pPr algn="ctr"/>
            <a:r>
              <a:rPr lang="nl-NL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Mensenkind,</a:t>
            </a:r>
          </a:p>
          <a:p>
            <a:pPr algn="ctr"/>
            <a:r>
              <a:rPr lang="nl-NL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kunnen deze beenderen herleven? </a:t>
            </a:r>
          </a:p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ik zeide: mijn Heer JAHWEH,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weet het.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-Ezechiël 37-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inleiding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JAHWEH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doodt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doet herleven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doet naar het dodenrijk neerdalen </a:t>
            </a:r>
            <a:endParaRPr lang="nl-NL" sz="300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daaruit opkomen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-1Samuël 2-</a:t>
            </a:r>
            <a:endParaRPr lang="nl-NL" sz="3000" i="1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inleiding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51" y="332656"/>
            <a:ext cx="74104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918657" y="3861048"/>
            <a:ext cx="53418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400" b="1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1. wijsheid van GOD,</a:t>
            </a:r>
          </a:p>
          <a:p>
            <a:pPr algn="ctr"/>
            <a:r>
              <a:rPr lang="nl-NL" sz="4400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dwaas voor de wereld</a:t>
            </a:r>
            <a:endParaRPr lang="nl-NL" sz="44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57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7083"/>
            <a:ext cx="9144000" cy="517064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ook enige van de Epikureische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Stoicijnse wijsgeren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overlegden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(=Paulus)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sommigen zeiden: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zou die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graantjespikker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willen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beweren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ctr"/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anderen: Hij schijnt een verkondiger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vreemde goden te zijn;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bracht het evangelie van Jezus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de opstanding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-Handelingen 17-</a:t>
            </a:r>
            <a:endParaRPr lang="nl-NL" sz="30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wijsheid van GOD, dwaas voor de wereld 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517064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ook enige van de Epikureische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Stoicijnse wijsgeren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i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overlegden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 </a:t>
            </a:r>
            <a:r>
              <a:rPr lang="nl-NL" sz="3000" i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(=Paulus)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sommigen zeiden: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zou die </a:t>
            </a:r>
            <a:r>
              <a:rPr lang="nl-NL" sz="3000" i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graantjespikker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willen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beweren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ctr"/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anderen: Hij schijnt een verkondiger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vreemde </a:t>
            </a: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demonen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te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zijn;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bracht het evangelie van Jezus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de opstanding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-Handelingen 17-</a:t>
            </a:r>
            <a:endParaRPr lang="nl-NL" sz="30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wijsheid van GOD, dwaas voor de wereld 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05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0"/>
            <a:ext cx="9144000" cy="517064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i="1" baseline="30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ook enige van de Epikureische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Stoicijnse wijsgeren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i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overlegden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met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hem </a:t>
            </a:r>
            <a:r>
              <a:rPr lang="nl-NL" sz="3000" i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(=Paulus)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sommigen zeiden: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Wat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zou die </a:t>
            </a:r>
            <a:r>
              <a:rPr lang="nl-NL" sz="3000" i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graantjespikker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willen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beweren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algn="ctr"/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Maar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anderen: Hij schijnt een verkondiger 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vreemde </a:t>
            </a:r>
            <a:r>
              <a:rPr lang="nl-NL" sz="3000" i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demonen</a:t>
            </a:r>
            <a:r>
              <a:rPr lang="nl-NL" sz="300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te </a:t>
            </a:r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zijn;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want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bracht het evangelie van Jezus 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de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opstanding</a:t>
            </a:r>
            <a:r>
              <a:rPr lang="nl-NL" sz="300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endParaRPr lang="nl-NL" sz="300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3000" i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-Handelingen 17-</a:t>
            </a:r>
            <a:endParaRPr lang="nl-NL" sz="3000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-17725" y="6457890"/>
            <a:ext cx="9144000" cy="40011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i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wijsheid van GOD, dwaas voor de wereld </a:t>
            </a:r>
            <a:endParaRPr lang="nl-NL" sz="2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259632" y="5578046"/>
            <a:ext cx="7128791" cy="461665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nl-NL" sz="2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lett. evangeliseerde Jezus en de Anastasis</a:t>
            </a:r>
            <a:endParaRPr lang="nl-NL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9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standaard A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dirty="0">
            <a:solidFill>
              <a:srgbClr val="002060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 AP</Template>
  <TotalTime>423</TotalTime>
  <Words>1235</Words>
  <Application>Microsoft Office PowerPoint</Application>
  <PresentationFormat>Diavoorstelling (4:3)</PresentationFormat>
  <Paragraphs>271</Paragraphs>
  <Slides>38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39" baseType="lpstr">
      <vt:lpstr>standaard AP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 Piet</dc:creator>
  <cp:lastModifiedBy>Andre Piet</cp:lastModifiedBy>
  <cp:revision>32</cp:revision>
  <cp:lastPrinted>2015-10-03T05:57:11Z</cp:lastPrinted>
  <dcterms:created xsi:type="dcterms:W3CDTF">2015-09-30T15:46:06Z</dcterms:created>
  <dcterms:modified xsi:type="dcterms:W3CDTF">2015-10-04T13:53:20Z</dcterms:modified>
</cp:coreProperties>
</file>